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4"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116" d="100"/>
          <a:sy n="116" d="100"/>
        </p:scale>
        <p:origin x="27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95738" y="0"/>
            <a:ext cx="3055937" cy="466725"/>
          </a:xfrm>
          <a:prstGeom prst="rect">
            <a:avLst/>
          </a:prstGeom>
        </p:spPr>
        <p:txBody>
          <a:bodyPr vert="horz" lIns="91440" tIns="45720" rIns="91440" bIns="45720" rtlCol="0"/>
          <a:lstStyle>
            <a:lvl1pPr algn="r">
              <a:defRPr sz="1200"/>
            </a:lvl1pPr>
          </a:lstStyle>
          <a:p>
            <a:fld id="{96D36AF2-8B9D-42F5-AEF7-66DFB99171C8}" type="datetimeFigureOut">
              <a:rPr lang="en-US" smtClean="0"/>
              <a:t>12/19/2017</a:t>
            </a:fld>
            <a:endParaRPr lang="en-US"/>
          </a:p>
        </p:txBody>
      </p:sp>
      <p:sp>
        <p:nvSpPr>
          <p:cNvPr id="4" name="Slide Image Placeholder 3"/>
          <p:cNvSpPr>
            <a:spLocks noGrp="1" noRot="1" noChangeAspect="1"/>
          </p:cNvSpPr>
          <p:nvPr>
            <p:ph type="sldImg" idx="2"/>
          </p:nvPr>
        </p:nvSpPr>
        <p:spPr>
          <a:xfrm>
            <a:off x="733425" y="1163638"/>
            <a:ext cx="5586413"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4850" y="4479925"/>
            <a:ext cx="5643563" cy="36655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559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95738" y="8842375"/>
            <a:ext cx="3055937" cy="466725"/>
          </a:xfrm>
          <a:prstGeom prst="rect">
            <a:avLst/>
          </a:prstGeom>
        </p:spPr>
        <p:txBody>
          <a:bodyPr vert="horz" lIns="91440" tIns="45720" rIns="91440" bIns="45720" rtlCol="0" anchor="b"/>
          <a:lstStyle>
            <a:lvl1pPr algn="r">
              <a:defRPr sz="1200"/>
            </a:lvl1pPr>
          </a:lstStyle>
          <a:p>
            <a:fld id="{B3A8CE7C-26B6-4099-B290-A3402B0CEF23}" type="slidenum">
              <a:rPr lang="en-US" smtClean="0"/>
              <a:t>‹#›</a:t>
            </a:fld>
            <a:endParaRPr lang="en-US"/>
          </a:p>
        </p:txBody>
      </p:sp>
    </p:spTree>
    <p:extLst>
      <p:ext uri="{BB962C8B-B14F-4D97-AF65-F5344CB8AC3E}">
        <p14:creationId xmlns:p14="http://schemas.microsoft.com/office/powerpoint/2010/main" val="513704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3A8CE7C-26B6-4099-B290-A3402B0CEF23}" type="slidenum">
              <a:rPr lang="en-US" smtClean="0"/>
              <a:t>1</a:t>
            </a:fld>
            <a:endParaRPr lang="en-US"/>
          </a:p>
        </p:txBody>
      </p:sp>
    </p:spTree>
    <p:extLst>
      <p:ext uri="{BB962C8B-B14F-4D97-AF65-F5344CB8AC3E}">
        <p14:creationId xmlns:p14="http://schemas.microsoft.com/office/powerpoint/2010/main" val="1737864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F0C81AA-2F52-4ED1-970E-2CB341DA7985}" type="datetime1">
              <a:rPr lang="en-US" smtClean="0"/>
              <a:t>12/19/2017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400359-CCC9-44A7-BAAF-9AC52A978496}" type="slidenum">
              <a:rPr lang="en-US" smtClean="0"/>
              <a:t>‹#›</a:t>
            </a:fld>
            <a:endParaRPr lang="en-US"/>
          </a:p>
        </p:txBody>
      </p:sp>
    </p:spTree>
    <p:extLst>
      <p:ext uri="{BB962C8B-B14F-4D97-AF65-F5344CB8AC3E}">
        <p14:creationId xmlns:p14="http://schemas.microsoft.com/office/powerpoint/2010/main" val="1900740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04ED87-BA6C-4842-8F89-CC0AA9F87140}" type="datetime1">
              <a:rPr lang="en-US" smtClean="0"/>
              <a:t>12/19/2017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400359-CCC9-44A7-BAAF-9AC52A978496}" type="slidenum">
              <a:rPr lang="en-US" smtClean="0"/>
              <a:t>‹#›</a:t>
            </a:fld>
            <a:endParaRPr lang="en-US"/>
          </a:p>
        </p:txBody>
      </p:sp>
    </p:spTree>
    <p:extLst>
      <p:ext uri="{BB962C8B-B14F-4D97-AF65-F5344CB8AC3E}">
        <p14:creationId xmlns:p14="http://schemas.microsoft.com/office/powerpoint/2010/main" val="579905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B82F36-6DFD-43AB-AF19-961F410DE9FB}" type="datetime1">
              <a:rPr lang="en-US" smtClean="0"/>
              <a:t>12/19/2017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400359-CCC9-44A7-BAAF-9AC52A978496}" type="slidenum">
              <a:rPr lang="en-US" smtClean="0"/>
              <a:t>‹#›</a:t>
            </a:fld>
            <a:endParaRPr lang="en-US"/>
          </a:p>
        </p:txBody>
      </p:sp>
    </p:spTree>
    <p:extLst>
      <p:ext uri="{BB962C8B-B14F-4D97-AF65-F5344CB8AC3E}">
        <p14:creationId xmlns:p14="http://schemas.microsoft.com/office/powerpoint/2010/main" val="1087204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1BB7C2-7188-4964-89E0-B463E3BF5B77}" type="datetime1">
              <a:rPr lang="en-US" smtClean="0"/>
              <a:t>12/19/2017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400359-CCC9-44A7-BAAF-9AC52A978496}" type="slidenum">
              <a:rPr lang="en-US" smtClean="0"/>
              <a:t>‹#›</a:t>
            </a:fld>
            <a:endParaRPr lang="en-US"/>
          </a:p>
        </p:txBody>
      </p:sp>
    </p:spTree>
    <p:extLst>
      <p:ext uri="{BB962C8B-B14F-4D97-AF65-F5344CB8AC3E}">
        <p14:creationId xmlns:p14="http://schemas.microsoft.com/office/powerpoint/2010/main" val="228803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38F8E1-B5CF-4254-9DFC-03C21E1CEAEE}" type="datetime1">
              <a:rPr lang="en-US" smtClean="0"/>
              <a:t>12/19/2017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400359-CCC9-44A7-BAAF-9AC52A978496}" type="slidenum">
              <a:rPr lang="en-US" smtClean="0"/>
              <a:t>‹#›</a:t>
            </a:fld>
            <a:endParaRPr lang="en-US"/>
          </a:p>
        </p:txBody>
      </p:sp>
    </p:spTree>
    <p:extLst>
      <p:ext uri="{BB962C8B-B14F-4D97-AF65-F5344CB8AC3E}">
        <p14:creationId xmlns:p14="http://schemas.microsoft.com/office/powerpoint/2010/main" val="1910267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FA0666A-F730-4C34-B21A-EF2CE949D989}" type="datetime1">
              <a:rPr lang="en-US" smtClean="0"/>
              <a:t>12/19/2017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400359-CCC9-44A7-BAAF-9AC52A978496}" type="slidenum">
              <a:rPr lang="en-US" smtClean="0"/>
              <a:t>‹#›</a:t>
            </a:fld>
            <a:endParaRPr lang="en-US"/>
          </a:p>
        </p:txBody>
      </p:sp>
    </p:spTree>
    <p:extLst>
      <p:ext uri="{BB962C8B-B14F-4D97-AF65-F5344CB8AC3E}">
        <p14:creationId xmlns:p14="http://schemas.microsoft.com/office/powerpoint/2010/main" val="386777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DFDA759-0A21-4C7F-88B7-7DAA760EFB7A}" type="datetime1">
              <a:rPr lang="en-US" smtClean="0"/>
              <a:t>12/19/2017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400359-CCC9-44A7-BAAF-9AC52A978496}" type="slidenum">
              <a:rPr lang="en-US" smtClean="0"/>
              <a:t>‹#›</a:t>
            </a:fld>
            <a:endParaRPr lang="en-US"/>
          </a:p>
        </p:txBody>
      </p:sp>
    </p:spTree>
    <p:extLst>
      <p:ext uri="{BB962C8B-B14F-4D97-AF65-F5344CB8AC3E}">
        <p14:creationId xmlns:p14="http://schemas.microsoft.com/office/powerpoint/2010/main" val="2606104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4389F3-E145-4208-A743-F4B95FD581D1}" type="datetime1">
              <a:rPr lang="en-US" smtClean="0"/>
              <a:t>12/19/2017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400359-CCC9-44A7-BAAF-9AC52A978496}" type="slidenum">
              <a:rPr lang="en-US" smtClean="0"/>
              <a:t>‹#›</a:t>
            </a:fld>
            <a:endParaRPr lang="en-US"/>
          </a:p>
        </p:txBody>
      </p:sp>
    </p:spTree>
    <p:extLst>
      <p:ext uri="{BB962C8B-B14F-4D97-AF65-F5344CB8AC3E}">
        <p14:creationId xmlns:p14="http://schemas.microsoft.com/office/powerpoint/2010/main" val="2834834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761AC6-FE74-46FF-8290-93605717F31B}" type="datetime1">
              <a:rPr lang="en-US" smtClean="0"/>
              <a:t>12/19/2017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400359-CCC9-44A7-BAAF-9AC52A978496}" type="slidenum">
              <a:rPr lang="en-US" smtClean="0"/>
              <a:t>‹#›</a:t>
            </a:fld>
            <a:endParaRPr lang="en-US"/>
          </a:p>
        </p:txBody>
      </p:sp>
    </p:spTree>
    <p:extLst>
      <p:ext uri="{BB962C8B-B14F-4D97-AF65-F5344CB8AC3E}">
        <p14:creationId xmlns:p14="http://schemas.microsoft.com/office/powerpoint/2010/main" val="3369294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6771C7-5006-4733-A6C8-0DCA0695ACB3}" type="datetime1">
              <a:rPr lang="en-US" smtClean="0"/>
              <a:t>12/19/2017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400359-CCC9-44A7-BAAF-9AC52A978496}" type="slidenum">
              <a:rPr lang="en-US" smtClean="0"/>
              <a:t>‹#›</a:t>
            </a:fld>
            <a:endParaRPr lang="en-US"/>
          </a:p>
        </p:txBody>
      </p:sp>
    </p:spTree>
    <p:extLst>
      <p:ext uri="{BB962C8B-B14F-4D97-AF65-F5344CB8AC3E}">
        <p14:creationId xmlns:p14="http://schemas.microsoft.com/office/powerpoint/2010/main" val="2443776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CE1C1F-C3FC-4439-9544-2B4E2ABE063A}" type="datetime1">
              <a:rPr lang="en-US" smtClean="0"/>
              <a:t>12/19/2017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400359-CCC9-44A7-BAAF-9AC52A978496}" type="slidenum">
              <a:rPr lang="en-US" smtClean="0"/>
              <a:t>‹#›</a:t>
            </a:fld>
            <a:endParaRPr lang="en-US"/>
          </a:p>
        </p:txBody>
      </p:sp>
    </p:spTree>
    <p:extLst>
      <p:ext uri="{BB962C8B-B14F-4D97-AF65-F5344CB8AC3E}">
        <p14:creationId xmlns:p14="http://schemas.microsoft.com/office/powerpoint/2010/main" val="1775677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ADAE5D-2DF8-47A7-AF67-B8D3B7132B27}" type="datetime1">
              <a:rPr lang="en-US" smtClean="0"/>
              <a:t>12/19/2017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400359-CCC9-44A7-BAAF-9AC52A978496}" type="slidenum">
              <a:rPr lang="en-US" smtClean="0"/>
              <a:t>‹#›</a:t>
            </a:fld>
            <a:endParaRPr lang="en-US"/>
          </a:p>
        </p:txBody>
      </p:sp>
    </p:spTree>
    <p:extLst>
      <p:ext uri="{BB962C8B-B14F-4D97-AF65-F5344CB8AC3E}">
        <p14:creationId xmlns:p14="http://schemas.microsoft.com/office/powerpoint/2010/main" val="2118077007"/>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firs,gov,ng/" TargetMode="External"/><Relationship Id="rId2" Type="http://schemas.openxmlformats.org/officeDocument/2006/relationships/hyperlink" Target="http://www.firs,gov.ng/" TargetMode="Externa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image" Target="../media/image11.jpeg"/></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helpdesk@firs.gov.ng" TargetMode="External"/><Relationship Id="rId2" Type="http://schemas.openxmlformats.org/officeDocument/2006/relationships/hyperlink" Target="mailto:taxpayer.service@firs.gov.ng" TargetMode="Externa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image" Target="../media/image14.jpeg"/></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5507" y="598789"/>
            <a:ext cx="8045560" cy="910974"/>
          </a:xfrm>
        </p:spPr>
        <p:txBody>
          <a:bodyPr>
            <a:normAutofit/>
          </a:bodyPr>
          <a:lstStyle/>
          <a:p>
            <a:r>
              <a:rPr lang="en-US" sz="3600"/>
              <a:t>          </a:t>
            </a:r>
            <a:r>
              <a:rPr lang="en-US" sz="3600" smtClean="0"/>
              <a:t>PRESENTATION </a:t>
            </a:r>
            <a:r>
              <a:rPr lang="en-US" sz="3600" dirty="0"/>
              <a:t>ON </a:t>
            </a:r>
          </a:p>
        </p:txBody>
      </p:sp>
      <p:sp>
        <p:nvSpPr>
          <p:cNvPr id="3" name="Subtitle 2"/>
          <p:cNvSpPr>
            <a:spLocks noGrp="1"/>
          </p:cNvSpPr>
          <p:nvPr>
            <p:ph type="subTitle" idx="1"/>
          </p:nvPr>
        </p:nvSpPr>
        <p:spPr>
          <a:xfrm>
            <a:off x="162649" y="2274711"/>
            <a:ext cx="10956908" cy="3934326"/>
          </a:xfrm>
        </p:spPr>
        <p:txBody>
          <a:bodyPr/>
          <a:lstStyle/>
          <a:p>
            <a:r>
              <a:rPr lang="en-US" dirty="0"/>
              <a:t>REMOVING CONSTRAINTS TO OBTAINING TAX CLEARANCE CERTIFICATE (TCC) BY PUBLIC SERVANTS</a:t>
            </a:r>
          </a:p>
          <a:p>
            <a:endParaRPr lang="en-US" dirty="0"/>
          </a:p>
          <a:p>
            <a:r>
              <a:rPr lang="en-US" i="1" dirty="0"/>
              <a:t>Being a paper presentation at  </a:t>
            </a:r>
          </a:p>
          <a:p>
            <a:endParaRPr lang="en-US" i="1" dirty="0"/>
          </a:p>
          <a:p>
            <a:endParaRPr lang="en-US" i="1" dirty="0"/>
          </a:p>
          <a:p>
            <a:r>
              <a:rPr lang="en-US" dirty="0"/>
              <a:t>BUREAU OF PUBLIC SERVICE REFORMS (BPSR) LUNCH TIME REFORM SEMINAR</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1" y="180622"/>
            <a:ext cx="1030706" cy="616661"/>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88316" y="180622"/>
            <a:ext cx="1283368" cy="564192"/>
          </a:xfrm>
          <a:prstGeom prst="rect">
            <a:avLst/>
          </a:prstGeom>
        </p:spPr>
      </p:pic>
      <p:sp>
        <p:nvSpPr>
          <p:cNvPr id="8" name="Slide Number Placeholder 7"/>
          <p:cNvSpPr>
            <a:spLocks noGrp="1"/>
          </p:cNvSpPr>
          <p:nvPr>
            <p:ph type="sldNum" sz="quarter" idx="12"/>
          </p:nvPr>
        </p:nvSpPr>
        <p:spPr/>
        <p:txBody>
          <a:bodyPr/>
          <a:lstStyle/>
          <a:p>
            <a:fld id="{40400359-CCC9-44A7-BAAF-9AC52A978496}" type="slidenum">
              <a:rPr lang="en-US" smtClean="0"/>
              <a:t>1</a:t>
            </a:fld>
            <a:endParaRPr lang="en-US"/>
          </a:p>
        </p:txBody>
      </p:sp>
    </p:spTree>
    <p:extLst>
      <p:ext uri="{BB962C8B-B14F-4D97-AF65-F5344CB8AC3E}">
        <p14:creationId xmlns:p14="http://schemas.microsoft.com/office/powerpoint/2010/main" val="446059690"/>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       Role of Tax Authorities in issuing TCC</a:t>
            </a:r>
            <a:endParaRPr lang="en-US" dirty="0"/>
          </a:p>
        </p:txBody>
      </p:sp>
      <p:sp>
        <p:nvSpPr>
          <p:cNvPr id="3" name="Content Placeholder 2"/>
          <p:cNvSpPr>
            <a:spLocks noGrp="1"/>
          </p:cNvSpPr>
          <p:nvPr>
            <p:ph idx="1"/>
          </p:nvPr>
        </p:nvSpPr>
        <p:spPr/>
        <p:txBody>
          <a:bodyPr>
            <a:normAutofit fontScale="92500"/>
          </a:bodyPr>
          <a:lstStyle/>
          <a:p>
            <a:pPr lvl="0"/>
            <a:r>
              <a:rPr lang="en-GB" dirty="0"/>
              <a:t>Process employer’s Annual Tax Returns promptly, inform the employer of findings and next step of action</a:t>
            </a:r>
            <a:endParaRPr lang="en-US" dirty="0"/>
          </a:p>
          <a:p>
            <a:pPr lvl="0"/>
            <a:r>
              <a:rPr lang="en-GB" dirty="0"/>
              <a:t>Make all the necessary forms available</a:t>
            </a:r>
            <a:endParaRPr lang="en-US" dirty="0"/>
          </a:p>
          <a:p>
            <a:pPr lvl="0"/>
            <a:r>
              <a:rPr lang="en-GB" dirty="0"/>
              <a:t>Process application for TCC within the set timeline</a:t>
            </a:r>
            <a:endParaRPr lang="en-US" dirty="0"/>
          </a:p>
          <a:p>
            <a:pPr lvl="0"/>
            <a:r>
              <a:rPr lang="en-GB" dirty="0"/>
              <a:t>Provide the platform for the Taxpayer to apply for TCC electronically e.g. e-TCC platform</a:t>
            </a:r>
            <a:endParaRPr lang="en-US" dirty="0"/>
          </a:p>
          <a:p>
            <a:pPr lvl="0"/>
            <a:r>
              <a:rPr lang="en-GB" dirty="0"/>
              <a:t>Issue TCC to the Taxpayer (Public Servant) within </a:t>
            </a:r>
            <a:r>
              <a:rPr lang="en-GB" b="1" dirty="0"/>
              <a:t>two</a:t>
            </a:r>
            <a:r>
              <a:rPr lang="en-GB" dirty="0"/>
              <a:t> </a:t>
            </a:r>
            <a:r>
              <a:rPr lang="en-GB" b="1" dirty="0"/>
              <a:t>weeks</a:t>
            </a:r>
            <a:r>
              <a:rPr lang="en-GB" dirty="0"/>
              <a:t> of application where the  Taxpayer has paid his tax liabilities for the three years immediately preceding the year of assessment. </a:t>
            </a:r>
            <a:endParaRPr lang="en-US" dirty="0"/>
          </a:p>
          <a:p>
            <a:r>
              <a:rPr lang="en-GB" dirty="0"/>
              <a:t>Give reasons in case the application is rejected within the set timeframe</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888" y="71438"/>
            <a:ext cx="1578243" cy="121761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1289" y="71438"/>
            <a:ext cx="1907824" cy="1217612"/>
          </a:xfrm>
          <a:prstGeom prst="rect">
            <a:avLst/>
          </a:prstGeom>
        </p:spPr>
      </p:pic>
      <p:sp>
        <p:nvSpPr>
          <p:cNvPr id="6" name="Slide Number Placeholder 5"/>
          <p:cNvSpPr>
            <a:spLocks noGrp="1"/>
          </p:cNvSpPr>
          <p:nvPr>
            <p:ph type="sldNum" sz="quarter" idx="12"/>
          </p:nvPr>
        </p:nvSpPr>
        <p:spPr/>
        <p:txBody>
          <a:bodyPr/>
          <a:lstStyle/>
          <a:p>
            <a:fld id="{40400359-CCC9-44A7-BAAF-9AC52A978496}" type="slidenum">
              <a:rPr lang="en-US" smtClean="0"/>
              <a:t>10</a:t>
            </a:fld>
            <a:endParaRPr lang="en-US"/>
          </a:p>
        </p:txBody>
      </p:sp>
    </p:spTree>
    <p:extLst>
      <p:ext uri="{BB962C8B-B14F-4D97-AF65-F5344CB8AC3E}">
        <p14:creationId xmlns:p14="http://schemas.microsoft.com/office/powerpoint/2010/main" val="301633030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924" y="297180"/>
            <a:ext cx="9340718" cy="1622785"/>
          </a:xfrm>
        </p:spPr>
        <p:txBody>
          <a:bodyPr>
            <a:normAutofit/>
          </a:bodyPr>
          <a:lstStyle/>
          <a:p>
            <a:r>
              <a:rPr lang="en-GB" sz="3600" dirty="0"/>
              <a:t>SIX- YEAR STATISTICAL ANALYSIS OF TCCs ISSUED BY THE FEDERAL INLAND REVENUE SERVICE TO PUBLIC SERVANTS IN FCT, ABUJA</a:t>
            </a:r>
            <a:endParaRPr lang="en-US" sz="36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099854755"/>
              </p:ext>
            </p:extLst>
          </p:nvPr>
        </p:nvGraphicFramePr>
        <p:xfrm>
          <a:off x="912629" y="2370221"/>
          <a:ext cx="5659620" cy="3633538"/>
        </p:xfrm>
        <a:graphic>
          <a:graphicData uri="http://schemas.openxmlformats.org/drawingml/2006/table">
            <a:tbl>
              <a:tblPr firstRow="1" firstCol="1" bandRow="1">
                <a:tableStyleId>{5C22544A-7EE6-4342-B048-85BDC9FD1C3A}</a:tableStyleId>
              </a:tblPr>
              <a:tblGrid>
                <a:gridCol w="373945">
                  <a:extLst>
                    <a:ext uri="{9D8B030D-6E8A-4147-A177-3AD203B41FA5}">
                      <a16:colId xmlns="" xmlns:a16="http://schemas.microsoft.com/office/drawing/2014/main" val="20000"/>
                    </a:ext>
                  </a:extLst>
                </a:gridCol>
                <a:gridCol w="908151">
                  <a:extLst>
                    <a:ext uri="{9D8B030D-6E8A-4147-A177-3AD203B41FA5}">
                      <a16:colId xmlns="" xmlns:a16="http://schemas.microsoft.com/office/drawing/2014/main" val="20001"/>
                    </a:ext>
                  </a:extLst>
                </a:gridCol>
                <a:gridCol w="674205">
                  <a:extLst>
                    <a:ext uri="{9D8B030D-6E8A-4147-A177-3AD203B41FA5}">
                      <a16:colId xmlns="" xmlns:a16="http://schemas.microsoft.com/office/drawing/2014/main" val="20002"/>
                    </a:ext>
                  </a:extLst>
                </a:gridCol>
                <a:gridCol w="1051560">
                  <a:extLst>
                    <a:ext uri="{9D8B030D-6E8A-4147-A177-3AD203B41FA5}">
                      <a16:colId xmlns="" xmlns:a16="http://schemas.microsoft.com/office/drawing/2014/main" val="20003"/>
                    </a:ext>
                  </a:extLst>
                </a:gridCol>
                <a:gridCol w="891540">
                  <a:extLst>
                    <a:ext uri="{9D8B030D-6E8A-4147-A177-3AD203B41FA5}">
                      <a16:colId xmlns="" xmlns:a16="http://schemas.microsoft.com/office/drawing/2014/main" val="20004"/>
                    </a:ext>
                  </a:extLst>
                </a:gridCol>
                <a:gridCol w="742950">
                  <a:extLst>
                    <a:ext uri="{9D8B030D-6E8A-4147-A177-3AD203B41FA5}">
                      <a16:colId xmlns="" xmlns:a16="http://schemas.microsoft.com/office/drawing/2014/main" val="20005"/>
                    </a:ext>
                  </a:extLst>
                </a:gridCol>
                <a:gridCol w="1017269">
                  <a:extLst>
                    <a:ext uri="{9D8B030D-6E8A-4147-A177-3AD203B41FA5}">
                      <a16:colId xmlns="" xmlns:a16="http://schemas.microsoft.com/office/drawing/2014/main" val="20006"/>
                    </a:ext>
                  </a:extLst>
                </a:gridCol>
              </a:tblGrid>
              <a:tr h="869795">
                <a:tc>
                  <a:txBody>
                    <a:bodyPr/>
                    <a:lstStyle/>
                    <a:p>
                      <a:pPr marL="0" marR="0" algn="just">
                        <a:lnSpc>
                          <a:spcPct val="107000"/>
                        </a:lnSpc>
                        <a:spcBef>
                          <a:spcPts val="0"/>
                        </a:spcBef>
                        <a:spcAft>
                          <a:spcPts val="0"/>
                        </a:spcAft>
                      </a:pPr>
                      <a:r>
                        <a:rPr lang="en-GB" sz="1200" dirty="0">
                          <a:effectLst/>
                        </a:rPr>
                        <a:t>S/N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a:effectLst/>
                        </a:rPr>
                        <a:t>Year of assessment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dirty="0">
                          <a:effectLst/>
                        </a:rPr>
                        <a:t>Number of MDAs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485775" algn="l"/>
                        </a:tabLst>
                      </a:pPr>
                      <a:r>
                        <a:rPr lang="en-GB" sz="1200">
                          <a:effectLst/>
                        </a:rPr>
                        <a:t>Number of TCC Requested for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a:effectLst/>
                        </a:rPr>
                        <a:t>Number of TCC issued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a:effectLst/>
                        </a:rPr>
                        <a:t>Unissued TCC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a:effectLst/>
                        </a:rPr>
                        <a:t>Remarks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0"/>
                  </a:ext>
                </a:extLst>
              </a:tr>
              <a:tr h="677233">
                <a:tc>
                  <a:txBody>
                    <a:bodyPr/>
                    <a:lstStyle/>
                    <a:p>
                      <a:pPr marL="0" marR="0" algn="just">
                        <a:lnSpc>
                          <a:spcPct val="107000"/>
                        </a:lnSpc>
                        <a:spcBef>
                          <a:spcPts val="0"/>
                        </a:spcBef>
                        <a:spcAft>
                          <a:spcPts val="0"/>
                        </a:spcAft>
                      </a:pPr>
                      <a:r>
                        <a:rPr lang="en-GB" sz="1200">
                          <a:effectLst/>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a:effectLst/>
                        </a:rPr>
                        <a:t>2012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a:effectLst/>
                        </a:rPr>
                        <a:t>334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dirty="0">
                          <a:effectLst/>
                        </a:rPr>
                        <a:t>4166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a:effectLst/>
                        </a:rPr>
                        <a:t>4140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a:effectLst/>
                        </a:rPr>
                        <a:t>26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dirty="0">
                          <a:effectLst/>
                        </a:rPr>
                        <a:t>Incomplete  filing of documents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1"/>
                  </a:ext>
                </a:extLst>
              </a:tr>
              <a:tr h="393426">
                <a:tc>
                  <a:txBody>
                    <a:bodyPr/>
                    <a:lstStyle/>
                    <a:p>
                      <a:pPr marL="0" marR="0" algn="just">
                        <a:lnSpc>
                          <a:spcPct val="107000"/>
                        </a:lnSpc>
                        <a:spcBef>
                          <a:spcPts val="0"/>
                        </a:spcBef>
                        <a:spcAft>
                          <a:spcPts val="0"/>
                        </a:spcAft>
                      </a:pPr>
                      <a:r>
                        <a:rPr lang="en-GB" sz="1200">
                          <a:effectLst/>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a:effectLst/>
                        </a:rPr>
                        <a:t>2013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a:effectLst/>
                        </a:rPr>
                        <a:t>334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dirty="0">
                          <a:effectLst/>
                        </a:rPr>
                        <a:t>3190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a:effectLst/>
                        </a:rPr>
                        <a:t>3120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a:effectLst/>
                        </a:rPr>
                        <a:t>70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a:effectLst/>
                        </a:rPr>
                        <a:t>-do-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2"/>
                  </a:ext>
                </a:extLst>
              </a:tr>
              <a:tr h="338617">
                <a:tc>
                  <a:txBody>
                    <a:bodyPr/>
                    <a:lstStyle/>
                    <a:p>
                      <a:pPr marL="0" marR="0" algn="just">
                        <a:lnSpc>
                          <a:spcPct val="107000"/>
                        </a:lnSpc>
                        <a:spcBef>
                          <a:spcPts val="0"/>
                        </a:spcBef>
                        <a:spcAft>
                          <a:spcPts val="0"/>
                        </a:spcAft>
                      </a:pPr>
                      <a:r>
                        <a:rPr lang="en-GB" sz="1200">
                          <a:effectLst/>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a:effectLst/>
                        </a:rPr>
                        <a:t>2014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a:effectLst/>
                        </a:rPr>
                        <a:t>334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a:effectLst/>
                        </a:rPr>
                        <a:t>2618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dirty="0">
                          <a:effectLst/>
                        </a:rPr>
                        <a:t>2520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a:effectLst/>
                        </a:rPr>
                        <a:t>98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dirty="0">
                          <a:effectLst/>
                        </a:rPr>
                        <a:t>-do-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3"/>
                  </a:ext>
                </a:extLst>
              </a:tr>
              <a:tr h="677233">
                <a:tc>
                  <a:txBody>
                    <a:bodyPr/>
                    <a:lstStyle/>
                    <a:p>
                      <a:pPr marL="0" marR="0" algn="just">
                        <a:lnSpc>
                          <a:spcPct val="107000"/>
                        </a:lnSpc>
                        <a:spcBef>
                          <a:spcPts val="0"/>
                        </a:spcBef>
                        <a:spcAft>
                          <a:spcPts val="0"/>
                        </a:spcAft>
                      </a:pPr>
                      <a:r>
                        <a:rPr lang="en-GB" sz="1200">
                          <a:effectLst/>
                        </a:rPr>
                        <a:t> </a:t>
                      </a:r>
                      <a:endParaRPr lang="en-US" sz="1100">
                        <a:effectLst/>
                      </a:endParaRPr>
                    </a:p>
                    <a:p>
                      <a:pPr marL="0" marR="0" algn="just">
                        <a:lnSpc>
                          <a:spcPct val="107000"/>
                        </a:lnSpc>
                        <a:spcBef>
                          <a:spcPts val="0"/>
                        </a:spcBef>
                        <a:spcAft>
                          <a:spcPts val="0"/>
                        </a:spcAft>
                      </a:pPr>
                      <a:r>
                        <a:rPr lang="en-GB" sz="1200">
                          <a:effectLst/>
                        </a:rPr>
                        <a:t>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dirty="0">
                          <a:effectLst/>
                        </a:rPr>
                        <a:t>2015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a:effectLst/>
                        </a:rPr>
                        <a:t>334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dirty="0">
                          <a:effectLst/>
                        </a:rPr>
                        <a:t>3566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a:effectLst/>
                        </a:rPr>
                        <a:t>3510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dirty="0">
                          <a:effectLst/>
                        </a:rPr>
                        <a:t>56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dirty="0">
                          <a:effectLst/>
                        </a:rPr>
                        <a:t>-do-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4"/>
                  </a:ext>
                </a:extLst>
              </a:tr>
              <a:tr h="338617">
                <a:tc>
                  <a:txBody>
                    <a:bodyPr/>
                    <a:lstStyle/>
                    <a:p>
                      <a:pPr marL="0" marR="0" algn="just">
                        <a:lnSpc>
                          <a:spcPct val="107000"/>
                        </a:lnSpc>
                        <a:spcBef>
                          <a:spcPts val="0"/>
                        </a:spcBef>
                        <a:spcAft>
                          <a:spcPts val="0"/>
                        </a:spcAft>
                      </a:pPr>
                      <a:r>
                        <a:rPr lang="en-GB" sz="1200">
                          <a:effectLst/>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a:effectLst/>
                        </a:rPr>
                        <a:t>2016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a:effectLst/>
                        </a:rPr>
                        <a:t>334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a:effectLst/>
                        </a:rPr>
                        <a:t>3215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a:effectLst/>
                        </a:rPr>
                        <a:t>3177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a:effectLst/>
                        </a:rPr>
                        <a:t>38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a:effectLst/>
                        </a:rPr>
                        <a:t>-do-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5"/>
                  </a:ext>
                </a:extLst>
              </a:tr>
              <a:tr h="338617">
                <a:tc>
                  <a:txBody>
                    <a:bodyPr/>
                    <a:lstStyle/>
                    <a:p>
                      <a:pPr marL="0" marR="0" algn="just">
                        <a:lnSpc>
                          <a:spcPct val="107000"/>
                        </a:lnSpc>
                        <a:spcBef>
                          <a:spcPts val="0"/>
                        </a:spcBef>
                        <a:spcAft>
                          <a:spcPts val="0"/>
                        </a:spcAft>
                      </a:pPr>
                      <a:r>
                        <a:rPr lang="en-GB" sz="1200" dirty="0">
                          <a:effectLst/>
                        </a:rPr>
                        <a:t>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a:effectLst/>
                        </a:rPr>
                        <a:t>2017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a:effectLst/>
                        </a:rPr>
                        <a:t>334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a:effectLst/>
                        </a:rPr>
                        <a:t>5834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dirty="0">
                          <a:effectLst/>
                        </a:rPr>
                        <a:t>5802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a:effectLst/>
                        </a:rPr>
                        <a:t>32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200" dirty="0">
                          <a:effectLst/>
                        </a:rPr>
                        <a:t>-do-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6"/>
                  </a:ext>
                </a:extLst>
              </a:tr>
            </a:tbl>
          </a:graphicData>
        </a:graphic>
      </p:graphicFrame>
      <p:sp>
        <p:nvSpPr>
          <p:cNvPr id="9" name="Rectangle 3"/>
          <p:cNvSpPr>
            <a:spLocks noChangeArrowheads="1"/>
          </p:cNvSpPr>
          <p:nvPr/>
        </p:nvSpPr>
        <p:spPr bwMode="auto">
          <a:xfrm>
            <a:off x="-1015663" y="169285"/>
            <a:ext cx="203132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1000" b="0" i="1"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kumimoji="0" lang="en-GB" altLang="en-US" sz="1800" b="1" i="0" u="none" strike="noStrike" cap="none" normalizeH="0" baseline="0" dirty="0">
              <a:ln>
                <a:noFill/>
              </a:ln>
              <a:solidFill>
                <a:schemeClr val="tx1"/>
              </a:solidFill>
              <a:effectLst/>
              <a:latin typeface="Arial" panose="020B0604020202020204" pitchFamily="34"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1217" y="123616"/>
            <a:ext cx="1102099" cy="741575"/>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12643" y="61261"/>
            <a:ext cx="1146008" cy="987720"/>
          </a:xfrm>
          <a:prstGeom prst="rect">
            <a:avLst/>
          </a:prstGeom>
        </p:spPr>
      </p:pic>
      <p:sp>
        <p:nvSpPr>
          <p:cNvPr id="5" name="Slide Number Placeholder 4"/>
          <p:cNvSpPr>
            <a:spLocks noGrp="1"/>
          </p:cNvSpPr>
          <p:nvPr>
            <p:ph type="sldNum" sz="quarter" idx="12"/>
          </p:nvPr>
        </p:nvSpPr>
        <p:spPr>
          <a:xfrm>
            <a:off x="7724274" y="6003758"/>
            <a:ext cx="3703954" cy="717718"/>
          </a:xfrm>
        </p:spPr>
        <p:txBody>
          <a:bodyPr/>
          <a:lstStyle/>
          <a:p>
            <a:fld id="{40400359-CCC9-44A7-BAAF-9AC52A978496}" type="slidenum">
              <a:rPr lang="en-US" smtClean="0"/>
              <a:t>11</a:t>
            </a:fld>
            <a:endParaRPr lang="en-US" dirty="0"/>
          </a:p>
        </p:txBody>
      </p:sp>
      <p:sp>
        <p:nvSpPr>
          <p:cNvPr id="7" name="Rectangle 6"/>
          <p:cNvSpPr/>
          <p:nvPr/>
        </p:nvSpPr>
        <p:spPr>
          <a:xfrm>
            <a:off x="7029451" y="1565910"/>
            <a:ext cx="3749039" cy="4801314"/>
          </a:xfrm>
          <a:prstGeom prst="rect">
            <a:avLst/>
          </a:prstGeom>
        </p:spPr>
        <p:txBody>
          <a:bodyPr wrap="square">
            <a:spAutoFit/>
          </a:bodyPr>
          <a:lstStyle/>
          <a:p>
            <a:pPr lvl="0" algn="just" eaLnBrk="0" fontAlgn="base" hangingPunct="0">
              <a:spcBef>
                <a:spcPct val="0"/>
              </a:spcBef>
              <a:spcAft>
                <a:spcPct val="0"/>
              </a:spcAft>
            </a:pPr>
            <a:endParaRPr lang="en-GB" altLang="en-US" b="1" i="1" dirty="0">
              <a:latin typeface="Arial" panose="020B0604020202020204" pitchFamily="34" charset="0"/>
              <a:ea typeface="Calibri" panose="020F0502020204030204" pitchFamily="34" charset="0"/>
              <a:cs typeface="Arial" panose="020B0604020202020204" pitchFamily="34" charset="0"/>
            </a:endParaRPr>
          </a:p>
          <a:p>
            <a:pPr lvl="0" algn="just" eaLnBrk="0" fontAlgn="base" hangingPunct="0">
              <a:spcBef>
                <a:spcPct val="0"/>
              </a:spcBef>
              <a:spcAft>
                <a:spcPct val="0"/>
              </a:spcAft>
            </a:pPr>
            <a:endParaRPr lang="en-GB" altLang="en-US" b="1" i="1" dirty="0">
              <a:latin typeface="Arial" panose="020B0604020202020204" pitchFamily="34" charset="0"/>
              <a:ea typeface="Calibri" panose="020F0502020204030204" pitchFamily="34" charset="0"/>
              <a:cs typeface="Arial" panose="020B0604020202020204" pitchFamily="34" charset="0"/>
            </a:endParaRPr>
          </a:p>
          <a:p>
            <a:pPr lvl="0" algn="just" eaLnBrk="0" fontAlgn="base" hangingPunct="0">
              <a:spcBef>
                <a:spcPct val="0"/>
              </a:spcBef>
              <a:spcAft>
                <a:spcPct val="0"/>
              </a:spcAft>
            </a:pPr>
            <a:endParaRPr lang="en-GB" altLang="en-US" b="1" i="1" dirty="0">
              <a:latin typeface="Arial" panose="020B0604020202020204" pitchFamily="34" charset="0"/>
              <a:ea typeface="Calibri" panose="020F0502020204030204" pitchFamily="34" charset="0"/>
              <a:cs typeface="Arial" panose="020B0604020202020204" pitchFamily="34" charset="0"/>
            </a:endParaRPr>
          </a:p>
          <a:p>
            <a:pPr lvl="0" algn="just" eaLnBrk="0" fontAlgn="base" hangingPunct="0">
              <a:spcBef>
                <a:spcPct val="0"/>
              </a:spcBef>
              <a:spcAft>
                <a:spcPct val="0"/>
              </a:spcAft>
            </a:pPr>
            <a:endParaRPr lang="en-GB" altLang="en-US" b="1" i="1" dirty="0">
              <a:latin typeface="Arial" panose="020B0604020202020204" pitchFamily="34" charset="0"/>
              <a:ea typeface="Calibri" panose="020F0502020204030204" pitchFamily="34" charset="0"/>
              <a:cs typeface="Arial" panose="020B0604020202020204" pitchFamily="34" charset="0"/>
            </a:endParaRPr>
          </a:p>
          <a:p>
            <a:pPr lvl="0" algn="just" eaLnBrk="0" fontAlgn="base" hangingPunct="0">
              <a:spcBef>
                <a:spcPct val="0"/>
              </a:spcBef>
              <a:spcAft>
                <a:spcPct val="0"/>
              </a:spcAft>
            </a:pPr>
            <a:r>
              <a:rPr lang="en-GB" altLang="en-US" i="1" dirty="0">
                <a:latin typeface="Arial" panose="020B0604020202020204" pitchFamily="34" charset="0"/>
                <a:ea typeface="Calibri" panose="020F0502020204030204" pitchFamily="34" charset="0"/>
                <a:cs typeface="Arial" panose="020B0604020202020204" pitchFamily="34" charset="0"/>
              </a:rPr>
              <a:t>1.Number of MDAs in Data base= 334</a:t>
            </a:r>
          </a:p>
          <a:p>
            <a:pPr lvl="0" algn="just" eaLnBrk="0" fontAlgn="base" hangingPunct="0">
              <a:spcBef>
                <a:spcPct val="0"/>
              </a:spcBef>
              <a:spcAft>
                <a:spcPct val="0"/>
              </a:spcAft>
            </a:pPr>
            <a:endParaRPr lang="en-GB" altLang="en-US" i="1" dirty="0">
              <a:latin typeface="Arial" panose="020B0604020202020204" pitchFamily="34" charset="0"/>
              <a:ea typeface="Calibri" panose="020F0502020204030204" pitchFamily="34" charset="0"/>
              <a:cs typeface="Arial" panose="020B0604020202020204" pitchFamily="34" charset="0"/>
            </a:endParaRPr>
          </a:p>
          <a:p>
            <a:pPr lvl="0" algn="just" eaLnBrk="0" fontAlgn="base" hangingPunct="0">
              <a:spcBef>
                <a:spcPct val="0"/>
              </a:spcBef>
              <a:spcAft>
                <a:spcPct val="0"/>
              </a:spcAft>
            </a:pPr>
            <a:r>
              <a:rPr lang="en-GB" altLang="en-US" i="1" dirty="0">
                <a:latin typeface="Arial" panose="020B0604020202020204" pitchFamily="34" charset="0"/>
                <a:ea typeface="Calibri" panose="020F0502020204030204" pitchFamily="34" charset="0"/>
                <a:cs typeface="Arial" panose="020B0604020202020204" pitchFamily="34" charset="0"/>
              </a:rPr>
              <a:t>2.Number of MDAs that file  Annual Returns by January, 2017= 11</a:t>
            </a:r>
          </a:p>
          <a:p>
            <a:pPr lvl="0" algn="just" eaLnBrk="0" fontAlgn="base" hangingPunct="0">
              <a:spcBef>
                <a:spcPct val="0"/>
              </a:spcBef>
              <a:spcAft>
                <a:spcPct val="0"/>
              </a:spcAft>
            </a:pPr>
            <a:endParaRPr lang="en-GB" altLang="en-US" i="1" dirty="0">
              <a:latin typeface="Arial" panose="020B0604020202020204" pitchFamily="34" charset="0"/>
              <a:ea typeface="Calibri" panose="020F0502020204030204" pitchFamily="34" charset="0"/>
              <a:cs typeface="Arial" panose="020B0604020202020204" pitchFamily="34" charset="0"/>
            </a:endParaRPr>
          </a:p>
          <a:p>
            <a:pPr lvl="0" algn="just" eaLnBrk="0" fontAlgn="base" hangingPunct="0">
              <a:spcBef>
                <a:spcPct val="0"/>
              </a:spcBef>
              <a:spcAft>
                <a:spcPct val="0"/>
              </a:spcAft>
            </a:pPr>
            <a:endParaRPr lang="en-GB" altLang="en-US" b="1" i="1" dirty="0">
              <a:latin typeface="Arial" panose="020B0604020202020204" pitchFamily="34" charset="0"/>
              <a:ea typeface="Calibri" panose="020F0502020204030204" pitchFamily="34" charset="0"/>
              <a:cs typeface="Arial" panose="020B0604020202020204" pitchFamily="34" charset="0"/>
            </a:endParaRPr>
          </a:p>
          <a:p>
            <a:pPr lvl="0" algn="just" eaLnBrk="0" fontAlgn="base" hangingPunct="0">
              <a:spcBef>
                <a:spcPct val="0"/>
              </a:spcBef>
              <a:spcAft>
                <a:spcPct val="0"/>
              </a:spcAft>
            </a:pPr>
            <a:endParaRPr lang="en-GB" altLang="en-US" b="1" i="1" dirty="0">
              <a:latin typeface="Arial" panose="020B0604020202020204" pitchFamily="34" charset="0"/>
              <a:ea typeface="Calibri" panose="020F0502020204030204" pitchFamily="34" charset="0"/>
              <a:cs typeface="Arial" panose="020B0604020202020204" pitchFamily="34" charset="0"/>
            </a:endParaRPr>
          </a:p>
          <a:p>
            <a:pPr lvl="0" algn="just" eaLnBrk="0" fontAlgn="base" hangingPunct="0">
              <a:spcBef>
                <a:spcPct val="0"/>
              </a:spcBef>
              <a:spcAft>
                <a:spcPct val="0"/>
              </a:spcAft>
            </a:pPr>
            <a:endParaRPr lang="en-GB" altLang="en-US" b="1" i="1" dirty="0">
              <a:latin typeface="Arial" panose="020B0604020202020204" pitchFamily="34" charset="0"/>
              <a:ea typeface="Calibri" panose="020F0502020204030204" pitchFamily="34" charset="0"/>
              <a:cs typeface="Arial" panose="020B0604020202020204" pitchFamily="34" charset="0"/>
            </a:endParaRPr>
          </a:p>
          <a:p>
            <a:pPr lvl="0" algn="just" eaLnBrk="0" fontAlgn="base" hangingPunct="0">
              <a:spcBef>
                <a:spcPct val="0"/>
              </a:spcBef>
              <a:spcAft>
                <a:spcPct val="0"/>
              </a:spcAft>
            </a:pPr>
            <a:endParaRPr lang="en-GB" altLang="en-US" b="1" i="1" dirty="0">
              <a:latin typeface="Arial" panose="020B0604020202020204" pitchFamily="34" charset="0"/>
              <a:ea typeface="Calibri" panose="020F0502020204030204" pitchFamily="34" charset="0"/>
              <a:cs typeface="Arial" panose="020B0604020202020204" pitchFamily="34" charset="0"/>
            </a:endParaRPr>
          </a:p>
          <a:p>
            <a:pPr lvl="0" algn="just" eaLnBrk="0" fontAlgn="base" hangingPunct="0">
              <a:spcBef>
                <a:spcPct val="0"/>
              </a:spcBef>
              <a:spcAft>
                <a:spcPct val="0"/>
              </a:spcAft>
            </a:pPr>
            <a:endParaRPr lang="en-GB" altLang="en-US" b="1" i="1" dirty="0">
              <a:latin typeface="Arial" panose="020B0604020202020204" pitchFamily="34" charset="0"/>
              <a:ea typeface="Calibri" panose="020F0502020204030204" pitchFamily="34" charset="0"/>
              <a:cs typeface="Arial" panose="020B0604020202020204" pitchFamily="34" charset="0"/>
            </a:endParaRPr>
          </a:p>
          <a:p>
            <a:pPr lvl="0" algn="just" eaLnBrk="0" fontAlgn="base" hangingPunct="0">
              <a:spcBef>
                <a:spcPct val="0"/>
              </a:spcBef>
              <a:spcAft>
                <a:spcPct val="0"/>
              </a:spcAft>
            </a:pPr>
            <a:r>
              <a:rPr lang="en-GB" altLang="en-US" b="1" i="1" dirty="0">
                <a:latin typeface="Arial" panose="020B0604020202020204" pitchFamily="34" charset="0"/>
                <a:ea typeface="Calibri" panose="020F0502020204030204" pitchFamily="34" charset="0"/>
                <a:cs typeface="Arial" panose="020B0604020202020204" pitchFamily="34" charset="0"/>
              </a:rPr>
              <a:t>Source: IETO-MDAs Abuja</a:t>
            </a:r>
            <a:endParaRPr lang="en-GB" altLang="en-US" sz="4000" b="1" i="1" dirty="0">
              <a:latin typeface="Arial" panose="020B0604020202020204" pitchFamily="34" charset="0"/>
            </a:endParaRPr>
          </a:p>
        </p:txBody>
      </p:sp>
    </p:spTree>
    <p:extLst>
      <p:ext uri="{BB962C8B-B14F-4D97-AF65-F5344CB8AC3E}">
        <p14:creationId xmlns:p14="http://schemas.microsoft.com/office/powerpoint/2010/main" val="16160620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           How to apply and obtain a TCC</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GB" b="1" dirty="0"/>
              <a:t>Steps in Manual application for TCC:</a:t>
            </a:r>
            <a:endParaRPr lang="en-US" dirty="0"/>
          </a:p>
          <a:p>
            <a:pPr marL="0" indent="0">
              <a:buNone/>
            </a:pPr>
            <a:r>
              <a:rPr lang="en-GB" dirty="0"/>
              <a:t>In order to obtain TCC, the employee should do the following:</a:t>
            </a:r>
            <a:endParaRPr lang="en-US" dirty="0"/>
          </a:p>
          <a:p>
            <a:pPr marL="0" indent="0">
              <a:buNone/>
            </a:pPr>
            <a:r>
              <a:rPr lang="en-GB" dirty="0"/>
              <a:t>Submit;</a:t>
            </a:r>
            <a:endParaRPr lang="en-US" dirty="0"/>
          </a:p>
          <a:p>
            <a:pPr lvl="0"/>
            <a:r>
              <a:rPr lang="en-GB" dirty="0"/>
              <a:t>Application for TCC in writing</a:t>
            </a:r>
            <a:endParaRPr lang="en-US" dirty="0"/>
          </a:p>
          <a:p>
            <a:pPr lvl="0"/>
            <a:r>
              <a:rPr lang="en-GB" dirty="0"/>
              <a:t>TCC application Form (in triplicate)</a:t>
            </a:r>
            <a:endParaRPr lang="en-US" dirty="0"/>
          </a:p>
          <a:p>
            <a:pPr lvl="0"/>
            <a:r>
              <a:rPr lang="en-GB" dirty="0"/>
              <a:t>Form H2 for the three preceding years of employment duly certified by the employer</a:t>
            </a:r>
            <a:endParaRPr lang="en-US" dirty="0"/>
          </a:p>
          <a:p>
            <a:pPr lvl="0"/>
            <a:r>
              <a:rPr lang="en-GB" dirty="0"/>
              <a:t>A Photocopy of employment Identity Card (original for sighting)</a:t>
            </a:r>
            <a:endParaRPr lang="en-US" dirty="0"/>
          </a:p>
          <a:p>
            <a:pPr lvl="0"/>
            <a:r>
              <a:rPr lang="en-GB" dirty="0"/>
              <a:t>A Photocopy of three years payslip (original for sighting) </a:t>
            </a:r>
            <a:endParaRPr lang="en-US" dirty="0"/>
          </a:p>
          <a:p>
            <a:pPr marL="0" indent="0">
              <a:buNone/>
            </a:pPr>
            <a:r>
              <a:rPr lang="en-GB" dirty="0"/>
              <a:t> </a:t>
            </a:r>
            <a:endParaRPr lang="en-US" dirty="0"/>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566" y="230188"/>
            <a:ext cx="1759811" cy="104545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2578" y="230188"/>
            <a:ext cx="1917856" cy="1045455"/>
          </a:xfrm>
          <a:prstGeom prst="rect">
            <a:avLst/>
          </a:prstGeom>
        </p:spPr>
      </p:pic>
      <p:sp>
        <p:nvSpPr>
          <p:cNvPr id="6" name="Slide Number Placeholder 5"/>
          <p:cNvSpPr>
            <a:spLocks noGrp="1"/>
          </p:cNvSpPr>
          <p:nvPr>
            <p:ph type="sldNum" sz="quarter" idx="12"/>
          </p:nvPr>
        </p:nvSpPr>
        <p:spPr/>
        <p:txBody>
          <a:bodyPr/>
          <a:lstStyle/>
          <a:p>
            <a:fld id="{40400359-CCC9-44A7-BAAF-9AC52A978496}" type="slidenum">
              <a:rPr lang="en-US" smtClean="0"/>
              <a:t>12</a:t>
            </a:fld>
            <a:endParaRPr lang="en-US"/>
          </a:p>
        </p:txBody>
      </p:sp>
    </p:spTree>
    <p:extLst>
      <p:ext uri="{BB962C8B-B14F-4D97-AF65-F5344CB8AC3E}">
        <p14:creationId xmlns:p14="http://schemas.microsoft.com/office/powerpoint/2010/main" val="2657395994"/>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       How to apply and obtain a TCC contd.</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GB" b="1" dirty="0"/>
              <a:t> Steps in Electronic application for TCC:</a:t>
            </a:r>
            <a:endParaRPr lang="en-US" dirty="0"/>
          </a:p>
          <a:p>
            <a:pPr marL="0" indent="0">
              <a:buNone/>
            </a:pPr>
            <a:r>
              <a:rPr lang="en-GB" dirty="0"/>
              <a:t>With the deployment of FIRS e-TCC application platform, taxpayer can request for their TCC online after fulfilling   their tax obligation.</a:t>
            </a:r>
            <a:endParaRPr lang="en-US" dirty="0"/>
          </a:p>
          <a:p>
            <a:pPr lvl="0"/>
            <a:r>
              <a:rPr lang="en-GB" dirty="0"/>
              <a:t>Go to </a:t>
            </a:r>
            <a:r>
              <a:rPr lang="en-GB" u="sng" dirty="0">
                <a:hlinkClick r:id="rId2"/>
              </a:rPr>
              <a:t>www.firs,gov.ng</a:t>
            </a:r>
            <a:endParaRPr lang="en-US" dirty="0"/>
          </a:p>
          <a:p>
            <a:pPr lvl="0"/>
            <a:r>
              <a:rPr lang="en-GB" dirty="0"/>
              <a:t>Click on e-services</a:t>
            </a:r>
            <a:endParaRPr lang="en-US" dirty="0"/>
          </a:p>
          <a:p>
            <a:pPr lvl="0"/>
            <a:r>
              <a:rPr lang="en-GB" dirty="0"/>
              <a:t>Click on e-TCC</a:t>
            </a:r>
            <a:endParaRPr lang="en-US" dirty="0"/>
          </a:p>
          <a:p>
            <a:pPr lvl="0"/>
            <a:r>
              <a:rPr lang="en-GB" dirty="0"/>
              <a:t>Register on FIRS e-services</a:t>
            </a:r>
            <a:endParaRPr lang="en-US" dirty="0"/>
          </a:p>
          <a:p>
            <a:pPr lvl="0"/>
            <a:r>
              <a:rPr lang="en-GB" dirty="0"/>
              <a:t>Obtain your credentials through your email</a:t>
            </a:r>
            <a:endParaRPr lang="en-US" dirty="0"/>
          </a:p>
          <a:p>
            <a:pPr lvl="0"/>
            <a:r>
              <a:rPr lang="en-GB" dirty="0"/>
              <a:t>Choose a username and password upon successful registration</a:t>
            </a:r>
            <a:endParaRPr lang="en-US" dirty="0"/>
          </a:p>
          <a:p>
            <a:pPr lvl="0"/>
            <a:r>
              <a:rPr lang="en-GB" dirty="0"/>
              <a:t>Login and request for your e-TCC</a:t>
            </a:r>
            <a:endParaRPr lang="en-US" dirty="0"/>
          </a:p>
          <a:p>
            <a:pPr lvl="0"/>
            <a:r>
              <a:rPr lang="en-GB" dirty="0"/>
              <a:t>An acknowledgement will be sent to your mail that your TCC is being processed </a:t>
            </a:r>
            <a:endParaRPr lang="en-US" dirty="0"/>
          </a:p>
          <a:p>
            <a:pPr lvl="0"/>
            <a:r>
              <a:rPr lang="en-GB" dirty="0"/>
              <a:t>A link to download your e-TCC will be automatically sent to your email on or before 7days if you have no outstanding Tax liabilities.</a:t>
            </a:r>
            <a:endParaRPr lang="en-US" dirty="0"/>
          </a:p>
          <a:p>
            <a:pPr marL="0" indent="0">
              <a:buNone/>
            </a:pPr>
            <a:r>
              <a:rPr lang="en-GB" b="1" dirty="0"/>
              <a:t>e-TCC verification</a:t>
            </a:r>
            <a:endParaRPr lang="en-US" dirty="0"/>
          </a:p>
          <a:p>
            <a:pPr lvl="0"/>
            <a:r>
              <a:rPr lang="en-GB" dirty="0"/>
              <a:t>Go to </a:t>
            </a:r>
            <a:r>
              <a:rPr lang="en-GB" u="sng" dirty="0">
                <a:hlinkClick r:id="rId3"/>
              </a:rPr>
              <a:t>www.firs,gov,ng</a:t>
            </a:r>
            <a:endParaRPr lang="en-US" dirty="0"/>
          </a:p>
          <a:p>
            <a:pPr lvl="0"/>
            <a:r>
              <a:rPr lang="en-GB" dirty="0"/>
              <a:t>Click on e-Services</a:t>
            </a:r>
            <a:endParaRPr lang="en-US" dirty="0"/>
          </a:p>
          <a:p>
            <a:pPr lvl="0"/>
            <a:r>
              <a:rPr lang="en-GB" dirty="0"/>
              <a:t>Click on e-TCC to verify the authenticity of your TCC</a:t>
            </a:r>
            <a:endParaRPr lang="en-US" dirty="0"/>
          </a:p>
          <a:p>
            <a:endParaRPr lang="en-US" dirty="0"/>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550" y="230188"/>
            <a:ext cx="1588206" cy="989012"/>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7733" y="230188"/>
            <a:ext cx="1881717" cy="989012"/>
          </a:xfrm>
          <a:prstGeom prst="rect">
            <a:avLst/>
          </a:prstGeom>
        </p:spPr>
      </p:pic>
      <p:sp>
        <p:nvSpPr>
          <p:cNvPr id="6" name="Slide Number Placeholder 5"/>
          <p:cNvSpPr>
            <a:spLocks noGrp="1"/>
          </p:cNvSpPr>
          <p:nvPr>
            <p:ph type="sldNum" sz="quarter" idx="12"/>
          </p:nvPr>
        </p:nvSpPr>
        <p:spPr/>
        <p:txBody>
          <a:bodyPr/>
          <a:lstStyle/>
          <a:p>
            <a:fld id="{40400359-CCC9-44A7-BAAF-9AC52A978496}" type="slidenum">
              <a:rPr lang="en-US" smtClean="0"/>
              <a:t>13</a:t>
            </a:fld>
            <a:endParaRPr lang="en-US"/>
          </a:p>
        </p:txBody>
      </p:sp>
    </p:spTree>
    <p:extLst>
      <p:ext uri="{BB962C8B-B14F-4D97-AF65-F5344CB8AC3E}">
        <p14:creationId xmlns:p14="http://schemas.microsoft.com/office/powerpoint/2010/main" val="3684731972"/>
      </p:ext>
    </p:extLst>
  </p:cSld>
  <p:clrMapOvr>
    <a:masterClrMapping/>
  </p:clrMapOvr>
  <p:transition spd="slow">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02728"/>
          </a:xfrm>
        </p:spPr>
        <p:txBody>
          <a:bodyPr>
            <a:normAutofit/>
          </a:bodyPr>
          <a:lstStyle/>
          <a:p>
            <a:r>
              <a:rPr lang="en-US" sz="3600" b="1" dirty="0"/>
              <a:t>          Causes of Difficulties in Issuing/Obtaining TCC</a:t>
            </a:r>
            <a:endParaRPr lang="en-US" sz="3600" dirty="0"/>
          </a:p>
        </p:txBody>
      </p:sp>
      <p:sp>
        <p:nvSpPr>
          <p:cNvPr id="3" name="Content Placeholder 2"/>
          <p:cNvSpPr>
            <a:spLocks noGrp="1"/>
          </p:cNvSpPr>
          <p:nvPr>
            <p:ph idx="1"/>
          </p:nvPr>
        </p:nvSpPr>
        <p:spPr>
          <a:xfrm>
            <a:off x="838200" y="1961147"/>
            <a:ext cx="10515600" cy="4427620"/>
          </a:xfrm>
        </p:spPr>
        <p:txBody>
          <a:bodyPr>
            <a:normAutofit fontScale="92500" lnSpcReduction="10000"/>
          </a:bodyPr>
          <a:lstStyle/>
          <a:p>
            <a:pPr marL="0" indent="0">
              <a:buNone/>
            </a:pPr>
            <a:r>
              <a:rPr lang="en-US" dirty="0"/>
              <a:t>There are several causes of difficulties in issuing/ obtaining TCC. These can be considered from two angles:</a:t>
            </a:r>
          </a:p>
          <a:p>
            <a:pPr marL="0" indent="0">
              <a:buNone/>
            </a:pPr>
            <a:r>
              <a:rPr lang="en-US" b="1" dirty="0"/>
              <a:t>The Tax Authority</a:t>
            </a:r>
            <a:endParaRPr lang="en-US" dirty="0"/>
          </a:p>
          <a:p>
            <a:pPr lvl="0"/>
            <a:r>
              <a:rPr lang="en-US" dirty="0"/>
              <a:t>Non registration for   TIN </a:t>
            </a:r>
          </a:p>
          <a:p>
            <a:pPr lvl="0"/>
            <a:r>
              <a:rPr lang="en-US" dirty="0"/>
              <a:t>Incomplete documentation </a:t>
            </a:r>
            <a:r>
              <a:rPr lang="en-US" dirty="0" err="1"/>
              <a:t>e.g</a:t>
            </a:r>
            <a:r>
              <a:rPr lang="en-US" dirty="0"/>
              <a:t> Form H2</a:t>
            </a:r>
          </a:p>
          <a:p>
            <a:pPr lvl="0"/>
            <a:r>
              <a:rPr lang="en-US" dirty="0"/>
              <a:t>Non remittance of the tax deducted</a:t>
            </a:r>
          </a:p>
          <a:p>
            <a:pPr lvl="0"/>
            <a:r>
              <a:rPr lang="en-US" dirty="0"/>
              <a:t>Applying wrong rates in Tax computations</a:t>
            </a:r>
          </a:p>
          <a:p>
            <a:pPr lvl="0"/>
            <a:r>
              <a:rPr lang="en-US" dirty="0"/>
              <a:t>Under remittance of  tax deducted</a:t>
            </a:r>
          </a:p>
          <a:p>
            <a:pPr lvl="0"/>
            <a:r>
              <a:rPr lang="en-US" dirty="0"/>
              <a:t> Failure to apply for TCC – TCC is issued only upon application</a:t>
            </a:r>
          </a:p>
          <a:p>
            <a:pPr lvl="0"/>
            <a:r>
              <a:rPr lang="en-US" dirty="0"/>
              <a:t>Applying to the wrong Tax authority</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223" y="248356"/>
            <a:ext cx="1654266" cy="9144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72889" y="135467"/>
            <a:ext cx="1834889" cy="1027289"/>
          </a:xfrm>
          <a:prstGeom prst="rect">
            <a:avLst/>
          </a:prstGeom>
        </p:spPr>
      </p:pic>
      <p:sp>
        <p:nvSpPr>
          <p:cNvPr id="6" name="Slide Number Placeholder 5"/>
          <p:cNvSpPr>
            <a:spLocks noGrp="1"/>
          </p:cNvSpPr>
          <p:nvPr>
            <p:ph type="sldNum" sz="quarter" idx="12"/>
          </p:nvPr>
        </p:nvSpPr>
        <p:spPr/>
        <p:txBody>
          <a:bodyPr/>
          <a:lstStyle/>
          <a:p>
            <a:fld id="{40400359-CCC9-44A7-BAAF-9AC52A978496}" type="slidenum">
              <a:rPr lang="en-US" smtClean="0"/>
              <a:t>14</a:t>
            </a:fld>
            <a:endParaRPr lang="en-US"/>
          </a:p>
        </p:txBody>
      </p:sp>
    </p:spTree>
    <p:extLst>
      <p:ext uri="{BB962C8B-B14F-4D97-AF65-F5344CB8AC3E}">
        <p14:creationId xmlns:p14="http://schemas.microsoft.com/office/powerpoint/2010/main" val="3079930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98980"/>
          </a:xfrm>
        </p:spPr>
        <p:txBody>
          <a:bodyPr/>
          <a:lstStyle/>
          <a:p>
            <a:r>
              <a:rPr lang="en-US" sz="3600" b="1" dirty="0"/>
              <a:t>     Causes of Difficulty in Issuing/Obtaining TCC Contd</a:t>
            </a:r>
            <a:r>
              <a:rPr lang="en-US" b="1" dirty="0"/>
              <a:t>.</a:t>
            </a:r>
            <a:endParaRPr lang="en-US" dirty="0"/>
          </a:p>
        </p:txBody>
      </p:sp>
      <p:sp>
        <p:nvSpPr>
          <p:cNvPr id="3" name="Content Placeholder 2"/>
          <p:cNvSpPr>
            <a:spLocks noGrp="1"/>
          </p:cNvSpPr>
          <p:nvPr>
            <p:ph idx="1"/>
          </p:nvPr>
        </p:nvSpPr>
        <p:spPr/>
        <p:txBody>
          <a:bodyPr>
            <a:normAutofit fontScale="92500" lnSpcReduction="20000"/>
          </a:bodyPr>
          <a:lstStyle/>
          <a:p>
            <a:pPr marL="0" lvl="0" indent="0">
              <a:buNone/>
            </a:pPr>
            <a:r>
              <a:rPr lang="en-US" b="1" dirty="0"/>
              <a:t>The Taxpayer (public servant)/Employer:</a:t>
            </a:r>
            <a:endParaRPr lang="en-US" dirty="0"/>
          </a:p>
          <a:p>
            <a:pPr lvl="0" algn="just"/>
            <a:r>
              <a:rPr lang="en-US" dirty="0"/>
              <a:t>Failure to file Personal Income Tax Returns</a:t>
            </a:r>
          </a:p>
          <a:p>
            <a:pPr lvl="0" algn="just"/>
            <a:r>
              <a:rPr lang="en-US" dirty="0"/>
              <a:t>Failure to deduct tax</a:t>
            </a:r>
          </a:p>
          <a:p>
            <a:pPr lvl="0" algn="just"/>
            <a:r>
              <a:rPr lang="en-US" dirty="0"/>
              <a:t>Under deduction/Non-remittance of Tax</a:t>
            </a:r>
          </a:p>
          <a:p>
            <a:pPr lvl="0" algn="just"/>
            <a:r>
              <a:rPr lang="en-US" dirty="0"/>
              <a:t>Failure to file Employer’s Annual Returns</a:t>
            </a:r>
          </a:p>
          <a:p>
            <a:pPr lvl="0" algn="just"/>
            <a:r>
              <a:rPr lang="en-US" dirty="0"/>
              <a:t>Inability to identify the relevant Tax Authority </a:t>
            </a:r>
          </a:p>
          <a:p>
            <a:pPr lvl="0" algn="just"/>
            <a:r>
              <a:rPr lang="en-US" dirty="0"/>
              <a:t>Lack of understanding of administrative processes in the Tax Offices</a:t>
            </a:r>
          </a:p>
          <a:p>
            <a:pPr lvl="0" algn="just"/>
            <a:r>
              <a:rPr lang="en-US" dirty="0"/>
              <a:t> Knowledge gap in taxation </a:t>
            </a:r>
          </a:p>
          <a:p>
            <a:pPr lvl="0" algn="just"/>
            <a:r>
              <a:rPr lang="en-US" dirty="0"/>
              <a:t>Some taxpayers are  averse to the rigor of applying for TCC</a:t>
            </a:r>
          </a:p>
          <a:p>
            <a:pPr lvl="0" algn="just"/>
            <a:r>
              <a:rPr lang="en-US" dirty="0"/>
              <a:t>General apathy i.e. no interest or enthusiasm in obtaining TCC   </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1513" y="237066"/>
            <a:ext cx="1263465" cy="106020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5642" y="103607"/>
            <a:ext cx="1326445" cy="1060205"/>
          </a:xfrm>
          <a:prstGeom prst="rect">
            <a:avLst/>
          </a:prstGeom>
        </p:spPr>
      </p:pic>
      <p:sp>
        <p:nvSpPr>
          <p:cNvPr id="6" name="Slide Number Placeholder 5"/>
          <p:cNvSpPr>
            <a:spLocks noGrp="1"/>
          </p:cNvSpPr>
          <p:nvPr>
            <p:ph type="sldNum" sz="quarter" idx="12"/>
          </p:nvPr>
        </p:nvSpPr>
        <p:spPr/>
        <p:txBody>
          <a:bodyPr/>
          <a:lstStyle/>
          <a:p>
            <a:fld id="{40400359-CCC9-44A7-BAAF-9AC52A978496}" type="slidenum">
              <a:rPr lang="en-US" smtClean="0"/>
              <a:t>15</a:t>
            </a:fld>
            <a:endParaRPr lang="en-US"/>
          </a:p>
        </p:txBody>
      </p:sp>
    </p:spTree>
    <p:extLst>
      <p:ext uri="{BB962C8B-B14F-4D97-AF65-F5344CB8AC3E}">
        <p14:creationId xmlns:p14="http://schemas.microsoft.com/office/powerpoint/2010/main" val="4106170565"/>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271170"/>
          </a:xfrm>
        </p:spPr>
        <p:txBody>
          <a:bodyPr>
            <a:normAutofit/>
          </a:bodyPr>
          <a:lstStyle/>
          <a:p>
            <a:r>
              <a:rPr lang="en-US" sz="3600" b="1" dirty="0"/>
              <a:t>	Measures Put In Place by the FIRS to Ease the 	Issuing/obtaining of TCC </a:t>
            </a:r>
            <a:endParaRPr lang="en-US" sz="3600" dirty="0"/>
          </a:p>
        </p:txBody>
      </p:sp>
      <p:sp>
        <p:nvSpPr>
          <p:cNvPr id="3" name="Content Placeholder 2"/>
          <p:cNvSpPr>
            <a:spLocks noGrp="1"/>
          </p:cNvSpPr>
          <p:nvPr>
            <p:ph idx="1"/>
          </p:nvPr>
        </p:nvSpPr>
        <p:spPr>
          <a:xfrm>
            <a:off x="838200" y="1636296"/>
            <a:ext cx="10515600" cy="4540667"/>
          </a:xfrm>
        </p:spPr>
        <p:txBody>
          <a:bodyPr>
            <a:normAutofit fontScale="92500" lnSpcReduction="10000"/>
          </a:bodyPr>
          <a:lstStyle/>
          <a:p>
            <a:pPr marL="0" lvl="0" indent="0">
              <a:buNone/>
            </a:pPr>
            <a:endParaRPr lang="en-US" dirty="0"/>
          </a:p>
          <a:p>
            <a:pPr lvl="0"/>
            <a:r>
              <a:rPr lang="en-US" dirty="0"/>
              <a:t>Deployment of e-services</a:t>
            </a:r>
          </a:p>
          <a:p>
            <a:pPr lvl="0"/>
            <a:r>
              <a:rPr lang="en-US" dirty="0"/>
              <a:t>Establishment of Federal Engagement and Enlightenment Tax Team (FEETT) </a:t>
            </a:r>
          </a:p>
          <a:p>
            <a:pPr lvl="0"/>
            <a:r>
              <a:rPr lang="en-US" dirty="0"/>
              <a:t>Production and dissemination of taxpayer information guides – A taxpayer information guide on TCC has been developed. This will be published early in 2018 as a measure to removing constraints to obtaining Tax Clearance Certificates by public servants and Taxpayers at large</a:t>
            </a:r>
          </a:p>
          <a:p>
            <a:pPr lvl="0"/>
            <a:r>
              <a:rPr lang="en-US" dirty="0"/>
              <a:t>Improvement in Tax laws </a:t>
            </a:r>
          </a:p>
          <a:p>
            <a:pPr lvl="0"/>
            <a:r>
              <a:rPr lang="en-US" dirty="0"/>
              <a:t>Creation of FIRS helpdesk-  09074444441,09074444442,  09072111111, 09073777777,</a:t>
            </a:r>
          </a:p>
          <a:p>
            <a:pPr marL="0" lvl="0" indent="0">
              <a:buNone/>
            </a:pPr>
            <a:r>
              <a:rPr lang="en-US" dirty="0">
                <a:hlinkClick r:id="rId2"/>
              </a:rPr>
              <a:t>taxpayer.service@firs.gov.ng</a:t>
            </a:r>
            <a:r>
              <a:rPr lang="en-US" dirty="0"/>
              <a:t>, </a:t>
            </a:r>
            <a:r>
              <a:rPr lang="en-US" dirty="0">
                <a:hlinkClick r:id="rId3"/>
              </a:rPr>
              <a:t>helpdesk@firs.gov.ng</a:t>
            </a:r>
            <a:endParaRPr lang="en-US" dirty="0"/>
          </a:p>
          <a:p>
            <a:endParaRPr lang="en-US" dirty="0"/>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4377" y="185371"/>
            <a:ext cx="1503949" cy="988673"/>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337800" y="185371"/>
            <a:ext cx="1709823" cy="830629"/>
          </a:xfrm>
          <a:prstGeom prst="rect">
            <a:avLst/>
          </a:prstGeom>
        </p:spPr>
      </p:pic>
      <p:sp>
        <p:nvSpPr>
          <p:cNvPr id="6" name="Slide Number Placeholder 5"/>
          <p:cNvSpPr>
            <a:spLocks noGrp="1"/>
          </p:cNvSpPr>
          <p:nvPr>
            <p:ph type="sldNum" sz="quarter" idx="12"/>
          </p:nvPr>
        </p:nvSpPr>
        <p:spPr/>
        <p:txBody>
          <a:bodyPr/>
          <a:lstStyle/>
          <a:p>
            <a:fld id="{40400359-CCC9-44A7-BAAF-9AC52A978496}" type="slidenum">
              <a:rPr lang="en-US" smtClean="0"/>
              <a:t>16</a:t>
            </a:fld>
            <a:endParaRPr lang="en-US"/>
          </a:p>
        </p:txBody>
      </p:sp>
    </p:spTree>
    <p:extLst>
      <p:ext uri="{BB962C8B-B14F-4D97-AF65-F5344CB8AC3E}">
        <p14:creationId xmlns:p14="http://schemas.microsoft.com/office/powerpoint/2010/main" val="3875283801"/>
      </p:ext>
    </p:extLst>
  </p:cSld>
  <p:clrMapOvr>
    <a:masterClrMapping/>
  </p:clrMapOvr>
  <p:transition spd="med">
    <p:pull/>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0800" y="361244"/>
            <a:ext cx="8737600" cy="925689"/>
          </a:xfrm>
        </p:spPr>
        <p:txBody>
          <a:bodyPr>
            <a:normAutofit fontScale="90000"/>
          </a:bodyPr>
          <a:lstStyle/>
          <a:p>
            <a:r>
              <a:rPr lang="en-US" b="1" dirty="0"/>
              <a:t>	     </a:t>
            </a:r>
            <a:r>
              <a:rPr lang="en-US" sz="4000" b="1" dirty="0"/>
              <a:t>Offences and Penalties Relating to TCC</a:t>
            </a:r>
            <a:r>
              <a:rPr lang="en-US" b="1" dirty="0"/>
              <a:t>.</a:t>
            </a:r>
            <a:r>
              <a:rPr lang="en-US" dirty="0"/>
              <a:t/>
            </a:r>
            <a:br>
              <a:rPr lang="en-US" dirty="0"/>
            </a:br>
            <a:endParaRPr lang="en-US" dirty="0"/>
          </a:p>
        </p:txBody>
      </p:sp>
      <p:sp>
        <p:nvSpPr>
          <p:cNvPr id="3" name="Content Placeholder 2"/>
          <p:cNvSpPr>
            <a:spLocks noGrp="1"/>
          </p:cNvSpPr>
          <p:nvPr>
            <p:ph idx="1"/>
          </p:nvPr>
        </p:nvSpPr>
        <p:spPr>
          <a:xfrm>
            <a:off x="824089" y="1388534"/>
            <a:ext cx="10419644" cy="4967816"/>
          </a:xfrm>
        </p:spPr>
        <p:txBody>
          <a:bodyPr>
            <a:normAutofit fontScale="62500" lnSpcReduction="20000"/>
          </a:bodyPr>
          <a:lstStyle/>
          <a:p>
            <a:pPr algn="just"/>
            <a:r>
              <a:rPr lang="en-GB" sz="3400" dirty="0"/>
              <a:t>The Tax Law provides that any person   who commits any of the following offences shall be liable on conviction to a fine not exceeding N200,000 or imprisonment for a term not exceeding three years or to both such fine and imprisonment.</a:t>
            </a:r>
            <a:endParaRPr lang="en-US" sz="3400" dirty="0"/>
          </a:p>
          <a:p>
            <a:pPr marL="515938" lvl="0">
              <a:buFont typeface="Wingdings" panose="05000000000000000000" pitchFamily="2" charset="2"/>
              <a:buChar char="ü"/>
            </a:pPr>
            <a:r>
              <a:rPr lang="en-GB" sz="3400" dirty="0"/>
              <a:t> counterfeits, falsifies any document, counterfeits any seal, signature, initial or other mark used by any Officer for Tax purpose.</a:t>
            </a:r>
            <a:endParaRPr lang="en-US" sz="3400" dirty="0"/>
          </a:p>
          <a:p>
            <a:pPr marL="515938" lvl="0">
              <a:buFont typeface="Wingdings" panose="05000000000000000000" pitchFamily="2" charset="2"/>
              <a:buChar char="ü"/>
            </a:pPr>
            <a:r>
              <a:rPr lang="en-GB" sz="3400" dirty="0"/>
              <a:t>knowingly accepts, receive or uses any document so counterfeit or falsified</a:t>
            </a:r>
            <a:endParaRPr lang="en-US" sz="3400" dirty="0"/>
          </a:p>
          <a:p>
            <a:pPr marL="515938" lvl="0">
              <a:buFont typeface="Wingdings" panose="05000000000000000000" pitchFamily="2" charset="2"/>
              <a:buChar char="ü"/>
            </a:pPr>
            <a:r>
              <a:rPr lang="en-GB" sz="3400" dirty="0"/>
              <a:t>makes false declaration or misrepresentation of information with the intend to misled the Tax Authority.</a:t>
            </a:r>
          </a:p>
          <a:p>
            <a:pPr marL="515938" lvl="0">
              <a:buFont typeface="Wingdings" panose="05000000000000000000" pitchFamily="2" charset="2"/>
              <a:buChar char="ü"/>
            </a:pPr>
            <a:r>
              <a:rPr lang="en-GB" sz="3400" dirty="0"/>
              <a:t>being an employee of the Tax Authority conspires, connives or participates in the commission of any of the above offences;</a:t>
            </a:r>
            <a:endParaRPr lang="en-US" sz="3400" dirty="0"/>
          </a:p>
          <a:p>
            <a:r>
              <a:rPr lang="en-GB" sz="3400" dirty="0"/>
              <a:t>Section 40 of the Federal Inland Revenue Service (Establishment Act) 2007 provides for Penalty for failure to deduct and remit Tax</a:t>
            </a:r>
            <a:endParaRPr lang="en-US" sz="3400" dirty="0"/>
          </a:p>
          <a:p>
            <a:r>
              <a:rPr lang="en-GB" sz="3400" dirty="0"/>
              <a:t>Section 24 of Federal Inland Revenue Service (Establishment Act) 2007 and Section 74 (2) of Personal Income Act (PITA) provide that  where an MDA fails to remit the Tax deducted, the Accountant- General of the Federation can  deduct at source the unremitted tax from its budgetary allocation upon request.</a:t>
            </a:r>
            <a:endParaRPr lang="en-US" sz="3400" dirty="0"/>
          </a:p>
          <a:p>
            <a:r>
              <a:rPr lang="en-GB" sz="3400" dirty="0"/>
              <a:t>Section 81(3) of PITA provides for penalty for employer who fails to file annual returns.</a:t>
            </a:r>
            <a:endParaRPr lang="en-US" sz="3400" dirty="0"/>
          </a:p>
          <a:p>
            <a:pPr marL="0" indent="0">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0622" y="259644"/>
            <a:ext cx="1817510" cy="688624"/>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30932" y="105478"/>
            <a:ext cx="1761067" cy="842501"/>
          </a:xfrm>
          <a:prstGeom prst="rect">
            <a:avLst/>
          </a:prstGeom>
        </p:spPr>
      </p:pic>
      <p:sp>
        <p:nvSpPr>
          <p:cNvPr id="6" name="Slide Number Placeholder 5"/>
          <p:cNvSpPr>
            <a:spLocks noGrp="1"/>
          </p:cNvSpPr>
          <p:nvPr>
            <p:ph type="sldNum" sz="quarter" idx="12"/>
          </p:nvPr>
        </p:nvSpPr>
        <p:spPr/>
        <p:txBody>
          <a:bodyPr/>
          <a:lstStyle/>
          <a:p>
            <a:fld id="{40400359-CCC9-44A7-BAAF-9AC52A978496}" type="slidenum">
              <a:rPr lang="en-US" smtClean="0"/>
              <a:t>17</a:t>
            </a:fld>
            <a:endParaRPr lang="en-US"/>
          </a:p>
        </p:txBody>
      </p:sp>
    </p:spTree>
    <p:extLst>
      <p:ext uri="{BB962C8B-B14F-4D97-AF65-F5344CB8AC3E}">
        <p14:creationId xmlns:p14="http://schemas.microsoft.com/office/powerpoint/2010/main" val="3797506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Conclusion</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a:t>With the deployment of FIRS e-services and continuous effort towards compliance with the provisions of the tax law by employers of </a:t>
            </a:r>
            <a:r>
              <a:rPr lang="en-US" dirty="0" err="1"/>
              <a:t>labour</a:t>
            </a:r>
            <a:r>
              <a:rPr lang="en-US" dirty="0"/>
              <a:t>, the constraints currently encountered by the Public Servants in obtaining TCC will soon become a thing of the past. </a:t>
            </a:r>
          </a:p>
          <a:p>
            <a:pPr marL="0" indent="0">
              <a:buNone/>
            </a:pPr>
            <a:r>
              <a:rPr lang="en-GB" i="1" dirty="0"/>
              <a:t>             No processing fee for TCC, TCC is free!!</a:t>
            </a:r>
          </a:p>
          <a:p>
            <a:pPr marL="0" indent="0">
              <a:buNone/>
            </a:pPr>
            <a:r>
              <a:rPr lang="en-US" dirty="0"/>
              <a:t>     </a:t>
            </a:r>
          </a:p>
          <a:p>
            <a:pPr marL="0" indent="0">
              <a:buNone/>
            </a:pPr>
            <a:r>
              <a:rPr lang="en-US" dirty="0"/>
              <a:t>                                      Thank you for Listening</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                                        …</a:t>
            </a:r>
            <a:r>
              <a:rPr lang="en-US" i="1" dirty="0"/>
              <a:t>it pays to pay your tax</a:t>
            </a:r>
          </a:p>
          <a:p>
            <a:endParaRPr lang="en-GB" dirty="0"/>
          </a:p>
          <a:p>
            <a:endParaRPr lang="en-GB" dirty="0"/>
          </a:p>
          <a:p>
            <a:endParaRPr lang="en-GB" dirty="0"/>
          </a:p>
          <a:p>
            <a:pPr marL="0" indent="0">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2222" y="174626"/>
            <a:ext cx="2246489" cy="1055687"/>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72889" y="71437"/>
            <a:ext cx="1782587" cy="1214437"/>
          </a:xfrm>
          <a:prstGeom prst="rect">
            <a:avLst/>
          </a:prstGeom>
        </p:spPr>
      </p:pic>
      <p:sp>
        <p:nvSpPr>
          <p:cNvPr id="6" name="Slide Number Placeholder 5"/>
          <p:cNvSpPr>
            <a:spLocks noGrp="1"/>
          </p:cNvSpPr>
          <p:nvPr>
            <p:ph type="sldNum" sz="quarter" idx="12"/>
          </p:nvPr>
        </p:nvSpPr>
        <p:spPr/>
        <p:txBody>
          <a:bodyPr/>
          <a:lstStyle/>
          <a:p>
            <a:fld id="{40400359-CCC9-44A7-BAAF-9AC52A978496}" type="slidenum">
              <a:rPr lang="en-US" smtClean="0"/>
              <a:t>18</a:t>
            </a:fld>
            <a:endParaRPr lang="en-US"/>
          </a:p>
        </p:txBody>
      </p:sp>
    </p:spTree>
    <p:extLst>
      <p:ext uri="{BB962C8B-B14F-4D97-AF65-F5344CB8AC3E}">
        <p14:creationId xmlns:p14="http://schemas.microsoft.com/office/powerpoint/2010/main" val="417490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97643"/>
            <a:ext cx="11242675" cy="1325563"/>
          </a:xfrm>
        </p:spPr>
        <p:txBody>
          <a:bodyPr/>
          <a:lstStyle/>
          <a:p>
            <a:r>
              <a:rPr lang="en-GB" b="1" dirty="0"/>
              <a:t>                                OUTLINE</a:t>
            </a:r>
            <a:r>
              <a:rPr lang="en-US" dirty="0"/>
              <a:t/>
            </a:r>
            <a:br>
              <a:rPr lang="en-US" dirty="0"/>
            </a:br>
            <a:endParaRPr lang="en-US" dirty="0"/>
          </a:p>
        </p:txBody>
      </p:sp>
      <p:sp>
        <p:nvSpPr>
          <p:cNvPr id="3" name="Content Placeholder 2"/>
          <p:cNvSpPr>
            <a:spLocks noGrp="1"/>
          </p:cNvSpPr>
          <p:nvPr>
            <p:ph idx="1"/>
          </p:nvPr>
        </p:nvSpPr>
        <p:spPr>
          <a:xfrm>
            <a:off x="1158875" y="1825625"/>
            <a:ext cx="10515600" cy="4351338"/>
          </a:xfrm>
        </p:spPr>
        <p:txBody>
          <a:bodyPr>
            <a:normAutofit fontScale="92500" lnSpcReduction="20000"/>
          </a:bodyPr>
          <a:lstStyle/>
          <a:p>
            <a:pPr lvl="0"/>
            <a:r>
              <a:rPr lang="en-GB" dirty="0"/>
              <a:t>Introduction </a:t>
            </a:r>
            <a:endParaRPr lang="en-US" dirty="0"/>
          </a:p>
          <a:p>
            <a:pPr lvl="0"/>
            <a:r>
              <a:rPr lang="en-GB" dirty="0"/>
              <a:t>Legal Framework</a:t>
            </a:r>
            <a:endParaRPr lang="en-US" dirty="0"/>
          </a:p>
          <a:p>
            <a:pPr lvl="0"/>
            <a:r>
              <a:rPr lang="en-GB" dirty="0"/>
              <a:t>Uses of Tax Clearance Certificate (TCC)</a:t>
            </a:r>
            <a:endParaRPr lang="en-US" dirty="0"/>
          </a:p>
          <a:p>
            <a:pPr lvl="0"/>
            <a:r>
              <a:rPr lang="en-GB" dirty="0"/>
              <a:t>Role of Public Servants/Employers (MDAs) in obtaining TCC</a:t>
            </a:r>
            <a:endParaRPr lang="en-US" dirty="0"/>
          </a:p>
          <a:p>
            <a:pPr lvl="0"/>
            <a:r>
              <a:rPr lang="en-GB" dirty="0"/>
              <a:t>Role of Tax Authority in issuing TCC</a:t>
            </a:r>
            <a:endParaRPr lang="en-US" dirty="0"/>
          </a:p>
          <a:p>
            <a:pPr lvl="0"/>
            <a:r>
              <a:rPr lang="en-GB" dirty="0"/>
              <a:t>How to apply and obtain TCC</a:t>
            </a:r>
            <a:endParaRPr lang="en-US" dirty="0"/>
          </a:p>
          <a:p>
            <a:pPr lvl="0"/>
            <a:r>
              <a:rPr lang="en-GB" dirty="0"/>
              <a:t> Causes of difficulties in issuing/obtaining TCC</a:t>
            </a:r>
            <a:endParaRPr lang="en-US" dirty="0"/>
          </a:p>
          <a:p>
            <a:pPr lvl="0" algn="just"/>
            <a:r>
              <a:rPr lang="en-GB" dirty="0"/>
              <a:t>Measures put in place by the Federal Inland Revenue Service to ease difficulty in  issuing/obtaining of TCC</a:t>
            </a:r>
            <a:endParaRPr lang="en-US" dirty="0"/>
          </a:p>
          <a:p>
            <a:pPr lvl="0"/>
            <a:r>
              <a:rPr lang="en-GB" dirty="0"/>
              <a:t>Offences and Penalties Relating to TCC</a:t>
            </a:r>
            <a:endParaRPr lang="en-US" dirty="0"/>
          </a:p>
          <a:p>
            <a:r>
              <a:rPr lang="en-GB" dirty="0"/>
              <a:t> Conclusion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37826" y="188517"/>
            <a:ext cx="1654174" cy="9906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022" y="188516"/>
            <a:ext cx="1281909" cy="990600"/>
          </a:xfrm>
          <a:prstGeom prst="rect">
            <a:avLst/>
          </a:prstGeom>
        </p:spPr>
      </p:pic>
      <p:sp>
        <p:nvSpPr>
          <p:cNvPr id="6" name="Slide Number Placeholder 5"/>
          <p:cNvSpPr>
            <a:spLocks noGrp="1"/>
          </p:cNvSpPr>
          <p:nvPr>
            <p:ph type="sldNum" sz="quarter" idx="12"/>
          </p:nvPr>
        </p:nvSpPr>
        <p:spPr/>
        <p:txBody>
          <a:bodyPr/>
          <a:lstStyle/>
          <a:p>
            <a:fld id="{40400359-CCC9-44A7-BAAF-9AC52A978496}" type="slidenum">
              <a:rPr lang="en-US" smtClean="0"/>
              <a:t>2</a:t>
            </a:fld>
            <a:endParaRPr lang="en-US"/>
          </a:p>
        </p:txBody>
      </p:sp>
    </p:spTree>
    <p:extLst>
      <p:ext uri="{BB962C8B-B14F-4D97-AF65-F5344CB8AC3E}">
        <p14:creationId xmlns:p14="http://schemas.microsoft.com/office/powerpoint/2010/main" val="397643751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INTRODUCTION </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a:t> </a:t>
            </a:r>
            <a:endParaRPr lang="en-US" dirty="0"/>
          </a:p>
          <a:p>
            <a:r>
              <a:rPr lang="en-US" dirty="0"/>
              <a:t>It is the desire of Tax Authorities worldwide to reduce compliance and administrative cost thereby ensuring efficiency in the Tax system.</a:t>
            </a:r>
          </a:p>
          <a:p>
            <a:r>
              <a:rPr lang="en-US" dirty="0"/>
              <a:t>This is done through continuous review and re-engineering of the core tax processes and procedures, putting in place administrative measures that will achieve the said objective towards meeting the needs of the taxpayer and impact positively on ease of doing business.</a:t>
            </a:r>
          </a:p>
          <a:p>
            <a:r>
              <a:rPr lang="en-US" dirty="0"/>
              <a:t>This paper is intended to bring into light some of the causes of the delays and difficulties faced by Public Servants in obtaining TCC and measures put in place to resolve them.</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6089" y="241477"/>
            <a:ext cx="2122311" cy="10454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44807" y="105304"/>
            <a:ext cx="2190750" cy="1170340"/>
          </a:xfrm>
          <a:prstGeom prst="rect">
            <a:avLst/>
          </a:prstGeom>
        </p:spPr>
      </p:pic>
      <p:sp>
        <p:nvSpPr>
          <p:cNvPr id="6" name="Slide Number Placeholder 5"/>
          <p:cNvSpPr>
            <a:spLocks noGrp="1"/>
          </p:cNvSpPr>
          <p:nvPr>
            <p:ph type="sldNum" sz="quarter" idx="12"/>
          </p:nvPr>
        </p:nvSpPr>
        <p:spPr/>
        <p:txBody>
          <a:bodyPr/>
          <a:lstStyle/>
          <a:p>
            <a:fld id="{40400359-CCC9-44A7-BAAF-9AC52A978496}" type="slidenum">
              <a:rPr lang="en-US" smtClean="0"/>
              <a:t>3</a:t>
            </a:fld>
            <a:endParaRPr lang="en-US"/>
          </a:p>
        </p:txBody>
      </p:sp>
    </p:spTree>
    <p:extLst>
      <p:ext uri="{BB962C8B-B14F-4D97-AF65-F5344CB8AC3E}">
        <p14:creationId xmlns:p14="http://schemas.microsoft.com/office/powerpoint/2010/main" val="172209000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Introduction Contd.</a:t>
            </a:r>
          </a:p>
        </p:txBody>
      </p:sp>
      <p:sp>
        <p:nvSpPr>
          <p:cNvPr id="3" name="Content Placeholder 2"/>
          <p:cNvSpPr>
            <a:spLocks noGrp="1"/>
          </p:cNvSpPr>
          <p:nvPr>
            <p:ph idx="1"/>
          </p:nvPr>
        </p:nvSpPr>
        <p:spPr/>
        <p:txBody>
          <a:bodyPr>
            <a:normAutofit fontScale="85000" lnSpcReduction="10000"/>
          </a:bodyPr>
          <a:lstStyle/>
          <a:p>
            <a:r>
              <a:rPr lang="en-US" dirty="0"/>
              <a:t>Tax Clearance Certificate (TCC) is a statutory document issued by a relevant Tax Authority to a Taxpayer to certify that he/she has paid  the tax assessed as required by the  Nigerian Tax Laws for the period covered by the TCC, usually a period of three years immediately preceding the year of assessment. </a:t>
            </a:r>
          </a:p>
          <a:p>
            <a:r>
              <a:rPr lang="en-US" dirty="0"/>
              <a:t>There are two  Tax Authorities (tax jurisdictions) to which a Public Servant may fall – the</a:t>
            </a:r>
            <a:r>
              <a:rPr lang="en-US" b="1" dirty="0"/>
              <a:t> </a:t>
            </a:r>
            <a:r>
              <a:rPr lang="en-US" dirty="0"/>
              <a:t>Federal Inland Revenue Service or FCT/State Internal Revenue Service. </a:t>
            </a:r>
          </a:p>
          <a:p>
            <a:r>
              <a:rPr lang="en-US" dirty="0"/>
              <a:t>Members of the Nigeria Armed Forces, Nigeria Police Force, Staff of Ministry of Foreign Affairs and Non-Residents individuals have the Federal Inland Revenue Service as their Tax Authority. </a:t>
            </a:r>
          </a:p>
          <a:p>
            <a:r>
              <a:rPr lang="en-US" dirty="0"/>
              <a:t>Public Servants that are not in the aforementioned category have the FCT Board of Internal Revenue (if resident in the FCT) or State Board of Internal Revenue of State of residence. </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3511" y="230188"/>
            <a:ext cx="2088444" cy="121479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01250" y="71438"/>
            <a:ext cx="2077861" cy="1271940"/>
          </a:xfrm>
          <a:prstGeom prst="rect">
            <a:avLst/>
          </a:prstGeom>
        </p:spPr>
      </p:pic>
      <p:sp>
        <p:nvSpPr>
          <p:cNvPr id="6" name="Slide Number Placeholder 5"/>
          <p:cNvSpPr>
            <a:spLocks noGrp="1"/>
          </p:cNvSpPr>
          <p:nvPr>
            <p:ph type="sldNum" sz="quarter" idx="12"/>
          </p:nvPr>
        </p:nvSpPr>
        <p:spPr/>
        <p:txBody>
          <a:bodyPr/>
          <a:lstStyle/>
          <a:p>
            <a:fld id="{40400359-CCC9-44A7-BAAF-9AC52A978496}" type="slidenum">
              <a:rPr lang="en-US" smtClean="0"/>
              <a:t>4</a:t>
            </a:fld>
            <a:endParaRPr lang="en-US"/>
          </a:p>
        </p:txBody>
      </p:sp>
    </p:spTree>
    <p:extLst>
      <p:ext uri="{BB962C8B-B14F-4D97-AF65-F5344CB8AC3E}">
        <p14:creationId xmlns:p14="http://schemas.microsoft.com/office/powerpoint/2010/main" val="3195316802"/>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0519"/>
          </a:xfrm>
        </p:spPr>
        <p:txBody>
          <a:bodyPr/>
          <a:lstStyle/>
          <a:p>
            <a:r>
              <a:rPr lang="en-GB" b="1" dirty="0"/>
              <a:t>                      Legal Framework</a:t>
            </a:r>
            <a:endParaRPr lang="en-US" dirty="0"/>
          </a:p>
        </p:txBody>
      </p:sp>
      <p:sp>
        <p:nvSpPr>
          <p:cNvPr id="3" name="Content Placeholder 2"/>
          <p:cNvSpPr>
            <a:spLocks noGrp="1"/>
          </p:cNvSpPr>
          <p:nvPr>
            <p:ph idx="1"/>
          </p:nvPr>
        </p:nvSpPr>
        <p:spPr>
          <a:xfrm>
            <a:off x="838200" y="1602608"/>
            <a:ext cx="10515600" cy="4527259"/>
          </a:xfrm>
        </p:spPr>
        <p:txBody>
          <a:bodyPr>
            <a:normAutofit fontScale="32500" lnSpcReduction="20000"/>
          </a:bodyPr>
          <a:lstStyle/>
          <a:p>
            <a:pPr algn="just"/>
            <a:endParaRPr lang="en-GB" sz="6000" dirty="0"/>
          </a:p>
          <a:p>
            <a:pPr algn="just"/>
            <a:r>
              <a:rPr lang="en-GB" sz="6000" dirty="0"/>
              <a:t>Personal Income Tax and issuance of TCC to individuals are guided by the Personal Income Tax Act (PITA) LFN, 2004 as amended. </a:t>
            </a:r>
            <a:endParaRPr lang="en-US" sz="6000" dirty="0"/>
          </a:p>
          <a:p>
            <a:r>
              <a:rPr lang="en-GB" sz="6000" dirty="0"/>
              <a:t>Section 41(3) of PITA provides that a taxable person shall file Tax  returns  within 90 days from the commencement of every year of assessment. </a:t>
            </a:r>
            <a:endParaRPr lang="en-US" sz="6000" dirty="0"/>
          </a:p>
          <a:p>
            <a:pPr algn="just"/>
            <a:r>
              <a:rPr lang="en-GB" sz="6000" dirty="0"/>
              <a:t>Paragraph 7  of Pay As you Earn (PAYE) Regulations  mandates an employer to remit within Ten (10) days of the end of every month, the Taxes deducted.</a:t>
            </a:r>
            <a:endParaRPr lang="en-US" sz="6000" dirty="0"/>
          </a:p>
          <a:p>
            <a:pPr algn="just"/>
            <a:r>
              <a:rPr lang="en-GB" sz="6000" dirty="0"/>
              <a:t>Section 85 (1) of PITA requires the relevant Tax Authority to issue a TCC to the person within</a:t>
            </a:r>
            <a:r>
              <a:rPr lang="en-GB" sz="6000" b="1" dirty="0"/>
              <a:t> two weeks</a:t>
            </a:r>
            <a:r>
              <a:rPr lang="en-GB" sz="6000" dirty="0"/>
              <a:t> of demand for the certificate by the person or give reasons for the denial.</a:t>
            </a:r>
            <a:endParaRPr lang="en-US" sz="6000" dirty="0"/>
          </a:p>
          <a:p>
            <a:pPr algn="just"/>
            <a:r>
              <a:rPr lang="en-GB" sz="6000" dirty="0"/>
              <a:t>Section 85 (2) of PITA requires a Ministry, Department, Agency of Government (MDAs) or a Commercial Bank to  demand from the person with whom they have any business dealing  TCC and  verify the </a:t>
            </a:r>
            <a:r>
              <a:rPr lang="en-GB" sz="6000" dirty="0" err="1"/>
              <a:t>genuiness</a:t>
            </a:r>
            <a:r>
              <a:rPr lang="en-GB" sz="6000" dirty="0"/>
              <a:t> by referring to the issuing Tax Authority.</a:t>
            </a:r>
            <a:endParaRPr lang="en-US" sz="6000" dirty="0"/>
          </a:p>
          <a:p>
            <a:pPr algn="just"/>
            <a:r>
              <a:rPr lang="en-GB" sz="6000" dirty="0"/>
              <a:t>Section 81 (2) mandates every employer to file returns of  emolument paid to its employees, not later than 31</a:t>
            </a:r>
            <a:r>
              <a:rPr lang="en-GB" sz="6000" baseline="30000" dirty="0"/>
              <a:t>st</a:t>
            </a:r>
            <a:r>
              <a:rPr lang="en-GB" sz="6000" dirty="0"/>
              <a:t> January of every year in respect of all employees in its employment in the preceding year.</a:t>
            </a:r>
            <a:endParaRPr lang="en-US" sz="6000" dirty="0"/>
          </a:p>
          <a:p>
            <a:pPr marL="0" indent="0">
              <a:buNone/>
            </a:pPr>
            <a:r>
              <a:rPr lang="en-GB" dirty="0"/>
              <a:t> </a:t>
            </a:r>
            <a:endParaRPr lang="en-US" dirty="0"/>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5778" y="365125"/>
            <a:ext cx="1253066" cy="80774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72889" y="365125"/>
            <a:ext cx="1693333" cy="807745"/>
          </a:xfrm>
          <a:prstGeom prst="rect">
            <a:avLst/>
          </a:prstGeom>
        </p:spPr>
      </p:pic>
      <p:sp>
        <p:nvSpPr>
          <p:cNvPr id="6" name="Slide Number Placeholder 5"/>
          <p:cNvSpPr>
            <a:spLocks noGrp="1"/>
          </p:cNvSpPr>
          <p:nvPr>
            <p:ph type="sldNum" sz="quarter" idx="12"/>
          </p:nvPr>
        </p:nvSpPr>
        <p:spPr/>
        <p:txBody>
          <a:bodyPr/>
          <a:lstStyle/>
          <a:p>
            <a:fld id="{40400359-CCC9-44A7-BAAF-9AC52A978496}" type="slidenum">
              <a:rPr lang="en-US" smtClean="0"/>
              <a:t>5</a:t>
            </a:fld>
            <a:endParaRPr lang="en-US"/>
          </a:p>
        </p:txBody>
      </p:sp>
    </p:spTree>
    <p:extLst>
      <p:ext uri="{BB962C8B-B14F-4D97-AF65-F5344CB8AC3E}">
        <p14:creationId xmlns:p14="http://schemas.microsoft.com/office/powerpoint/2010/main" val="342339001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       Uses of Tax Clearance Certificate (TCC)</a:t>
            </a:r>
            <a:endParaRPr lang="en-US" dirty="0"/>
          </a:p>
        </p:txBody>
      </p:sp>
      <p:sp>
        <p:nvSpPr>
          <p:cNvPr id="3" name="Content Placeholder 2"/>
          <p:cNvSpPr>
            <a:spLocks noGrp="1"/>
          </p:cNvSpPr>
          <p:nvPr>
            <p:ph idx="1"/>
          </p:nvPr>
        </p:nvSpPr>
        <p:spPr>
          <a:xfrm>
            <a:off x="838200" y="1515979"/>
            <a:ext cx="10515600" cy="4660984"/>
          </a:xfrm>
        </p:spPr>
        <p:txBody>
          <a:bodyPr>
            <a:normAutofit/>
          </a:bodyPr>
          <a:lstStyle/>
          <a:p>
            <a:pPr marL="0" indent="0">
              <a:buNone/>
            </a:pPr>
            <a:endParaRPr lang="en-US" dirty="0"/>
          </a:p>
          <a:p>
            <a:pPr lvl="0"/>
            <a:r>
              <a:rPr lang="en-GB" dirty="0"/>
              <a:t>Registration of motor vehicle</a:t>
            </a:r>
            <a:endParaRPr lang="en-US" dirty="0"/>
          </a:p>
          <a:p>
            <a:pPr lvl="0"/>
            <a:r>
              <a:rPr lang="en-GB" dirty="0"/>
              <a:t>Confirmation of appointment by Government as Chairman or member of Public Board, Institution, Commission, Company or to any other similar position made by the Government.</a:t>
            </a:r>
            <a:endParaRPr lang="en-US" dirty="0"/>
          </a:p>
          <a:p>
            <a:pPr lvl="0"/>
            <a:r>
              <a:rPr lang="en-GB" dirty="0"/>
              <a:t>Stamping of: </a:t>
            </a:r>
            <a:endParaRPr lang="en-US" dirty="0"/>
          </a:p>
          <a:p>
            <a:pPr marL="574675" lvl="0">
              <a:buFont typeface="Wingdings" panose="05000000000000000000" pitchFamily="2" charset="2"/>
              <a:buChar char="ü"/>
            </a:pPr>
            <a:r>
              <a:rPr lang="en-GB" dirty="0"/>
              <a:t> Guarantor’s form for Nigerian passport</a:t>
            </a:r>
            <a:endParaRPr lang="en-US" dirty="0"/>
          </a:p>
          <a:p>
            <a:pPr marL="574675" lvl="0">
              <a:buFont typeface="Wingdings" panose="05000000000000000000" pitchFamily="2" charset="2"/>
              <a:buChar char="ü"/>
            </a:pPr>
            <a:r>
              <a:rPr lang="en-GB" dirty="0"/>
              <a:t>Statement of the amount of loan capital</a:t>
            </a:r>
            <a:endParaRPr lang="en-US" dirty="0"/>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350" y="215994"/>
            <a:ext cx="1503961" cy="101449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23336" y="80044"/>
            <a:ext cx="1758314" cy="1048846"/>
          </a:xfrm>
          <a:prstGeom prst="rect">
            <a:avLst/>
          </a:prstGeom>
        </p:spPr>
      </p:pic>
      <p:sp>
        <p:nvSpPr>
          <p:cNvPr id="6" name="Slide Number Placeholder 5"/>
          <p:cNvSpPr>
            <a:spLocks noGrp="1"/>
          </p:cNvSpPr>
          <p:nvPr>
            <p:ph type="sldNum" sz="quarter" idx="12"/>
          </p:nvPr>
        </p:nvSpPr>
        <p:spPr/>
        <p:txBody>
          <a:bodyPr/>
          <a:lstStyle/>
          <a:p>
            <a:fld id="{40400359-CCC9-44A7-BAAF-9AC52A978496}" type="slidenum">
              <a:rPr lang="en-US" smtClean="0"/>
              <a:t>6</a:t>
            </a:fld>
            <a:endParaRPr lang="en-US"/>
          </a:p>
        </p:txBody>
      </p:sp>
    </p:spTree>
    <p:extLst>
      <p:ext uri="{BB962C8B-B14F-4D97-AF65-F5344CB8AC3E}">
        <p14:creationId xmlns:p14="http://schemas.microsoft.com/office/powerpoint/2010/main" val="4176705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3600" b="1" dirty="0"/>
              <a:t>Uses of Tax Clearance Certificate (TCC) contd</a:t>
            </a:r>
            <a:r>
              <a:rPr lang="en-GB" b="1" dirty="0"/>
              <a:t>.</a:t>
            </a:r>
            <a:endParaRPr lang="en-US" dirty="0"/>
          </a:p>
        </p:txBody>
      </p:sp>
      <p:sp>
        <p:nvSpPr>
          <p:cNvPr id="3" name="Content Placeholder 2"/>
          <p:cNvSpPr>
            <a:spLocks noGrp="1"/>
          </p:cNvSpPr>
          <p:nvPr>
            <p:ph idx="1"/>
          </p:nvPr>
        </p:nvSpPr>
        <p:spPr/>
        <p:txBody>
          <a:bodyPr>
            <a:normAutofit fontScale="92500" lnSpcReduction="20000"/>
          </a:bodyPr>
          <a:lstStyle/>
          <a:p>
            <a:pPr marL="0" lvl="0" indent="0">
              <a:buNone/>
            </a:pPr>
            <a:r>
              <a:rPr lang="en-GB" dirty="0"/>
              <a:t>Application for: </a:t>
            </a:r>
            <a:endParaRPr lang="en-US" dirty="0"/>
          </a:p>
          <a:p>
            <a:pPr lvl="0"/>
            <a:r>
              <a:rPr lang="en-GB" dirty="0"/>
              <a:t>Government loan for industry or business</a:t>
            </a:r>
            <a:endParaRPr lang="en-US" dirty="0"/>
          </a:p>
          <a:p>
            <a:pPr lvl="0"/>
            <a:r>
              <a:rPr lang="en-GB" dirty="0"/>
              <a:t>Certificate of occupancy</a:t>
            </a:r>
            <a:endParaRPr lang="en-US" dirty="0"/>
          </a:p>
          <a:p>
            <a:pPr lvl="0"/>
            <a:r>
              <a:rPr lang="en-GB" dirty="0"/>
              <a:t>Firearms licence</a:t>
            </a:r>
          </a:p>
          <a:p>
            <a:pPr lvl="0"/>
            <a:r>
              <a:rPr lang="en-GB" dirty="0"/>
              <a:t>Transfer of real property </a:t>
            </a:r>
            <a:endParaRPr lang="en-US" dirty="0"/>
          </a:p>
          <a:p>
            <a:pPr lvl="0"/>
            <a:r>
              <a:rPr lang="en-GB" dirty="0"/>
              <a:t>Approval of building plan</a:t>
            </a:r>
            <a:endParaRPr lang="en-US" dirty="0"/>
          </a:p>
          <a:p>
            <a:pPr lvl="0"/>
            <a:r>
              <a:rPr lang="en-GB" dirty="0"/>
              <a:t>Change of ownership of vehicle by the vendor</a:t>
            </a:r>
            <a:endParaRPr lang="en-US" dirty="0"/>
          </a:p>
          <a:p>
            <a:pPr lvl="0"/>
            <a:r>
              <a:rPr lang="en-GB" dirty="0"/>
              <a:t>Appointment or election into public office</a:t>
            </a:r>
            <a:endParaRPr lang="en-US" dirty="0"/>
          </a:p>
          <a:p>
            <a:pPr lvl="0"/>
            <a:r>
              <a:rPr lang="en-GB" dirty="0"/>
              <a:t>Plot of land, etc.</a:t>
            </a:r>
            <a:endParaRPr lang="en-US" dirty="0"/>
          </a:p>
          <a:p>
            <a:pPr lvl="0"/>
            <a:r>
              <a:rPr lang="en-GB" dirty="0"/>
              <a:t>Any other transaction as may be determined from time to time</a:t>
            </a:r>
          </a:p>
          <a:p>
            <a:pPr marL="0" lvl="0" indent="0">
              <a:buNone/>
            </a:pPr>
            <a:endParaRPr lang="en-GB" dirty="0"/>
          </a:p>
          <a:p>
            <a:pPr lvl="0"/>
            <a:endParaRPr lang="en-US" dirty="0"/>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6850" y="230188"/>
            <a:ext cx="1586794" cy="988747"/>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43822" y="143879"/>
            <a:ext cx="1588911" cy="1075056"/>
          </a:xfrm>
          <a:prstGeom prst="rect">
            <a:avLst/>
          </a:prstGeom>
        </p:spPr>
      </p:pic>
      <p:sp>
        <p:nvSpPr>
          <p:cNvPr id="6" name="Slide Number Placeholder 5"/>
          <p:cNvSpPr>
            <a:spLocks noGrp="1"/>
          </p:cNvSpPr>
          <p:nvPr>
            <p:ph type="sldNum" sz="quarter" idx="12"/>
          </p:nvPr>
        </p:nvSpPr>
        <p:spPr/>
        <p:txBody>
          <a:bodyPr/>
          <a:lstStyle/>
          <a:p>
            <a:fld id="{40400359-CCC9-44A7-BAAF-9AC52A978496}" type="slidenum">
              <a:rPr lang="en-US" smtClean="0"/>
              <a:t>7</a:t>
            </a:fld>
            <a:endParaRPr lang="en-US"/>
          </a:p>
        </p:txBody>
      </p:sp>
    </p:spTree>
    <p:extLst>
      <p:ext uri="{BB962C8B-B14F-4D97-AF65-F5344CB8AC3E}">
        <p14:creationId xmlns:p14="http://schemas.microsoft.com/office/powerpoint/2010/main" val="39743001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499" y="365125"/>
            <a:ext cx="9931401" cy="866775"/>
          </a:xfrm>
        </p:spPr>
        <p:txBody>
          <a:bodyPr>
            <a:normAutofit fontScale="90000"/>
          </a:bodyPr>
          <a:lstStyle/>
          <a:p>
            <a:r>
              <a:rPr lang="en-GB" sz="3600" b="1" dirty="0"/>
              <a:t> Role of Public Servants/Employers (MDAs) in Obtaining TCC</a:t>
            </a:r>
            <a:endParaRPr lang="en-US" sz="3600" dirty="0"/>
          </a:p>
        </p:txBody>
      </p:sp>
      <p:sp>
        <p:nvSpPr>
          <p:cNvPr id="3" name="Content Placeholder 2"/>
          <p:cNvSpPr>
            <a:spLocks noGrp="1"/>
          </p:cNvSpPr>
          <p:nvPr>
            <p:ph idx="1"/>
          </p:nvPr>
        </p:nvSpPr>
        <p:spPr/>
        <p:txBody>
          <a:bodyPr>
            <a:normAutofit fontScale="85000" lnSpcReduction="20000"/>
          </a:bodyPr>
          <a:lstStyle/>
          <a:p>
            <a:pPr marL="0" indent="0">
              <a:buNone/>
            </a:pPr>
            <a:r>
              <a:rPr lang="en-GB" b="1" dirty="0"/>
              <a:t>Role of Public Servant in obtaining TCC </a:t>
            </a:r>
            <a:r>
              <a:rPr lang="en-US" dirty="0"/>
              <a:t>:</a:t>
            </a:r>
          </a:p>
          <a:p>
            <a:pPr lvl="0"/>
            <a:r>
              <a:rPr lang="en-GB" dirty="0"/>
              <a:t>Register with the appropriate Tax Authority and obtain Taxpayer Identification Number (TIN)</a:t>
            </a:r>
            <a:endParaRPr lang="en-US" dirty="0"/>
          </a:p>
          <a:p>
            <a:pPr lvl="0"/>
            <a:r>
              <a:rPr lang="en-GB" dirty="0"/>
              <a:t>File Personal Income Tax Returns on or before the due date</a:t>
            </a:r>
            <a:endParaRPr lang="en-US" dirty="0"/>
          </a:p>
          <a:p>
            <a:pPr lvl="0"/>
            <a:r>
              <a:rPr lang="en-GB" dirty="0"/>
              <a:t>Submit all relevant tax documents for each year of assessment as may be required by the relevant Tax Authority</a:t>
            </a:r>
            <a:endParaRPr lang="en-US" dirty="0"/>
          </a:p>
          <a:p>
            <a:pPr lvl="0"/>
            <a:r>
              <a:rPr lang="en-GB" dirty="0"/>
              <a:t>Comply with the relevant provisions of the tax laws</a:t>
            </a:r>
            <a:endParaRPr lang="en-US" dirty="0"/>
          </a:p>
          <a:p>
            <a:pPr lvl="0"/>
            <a:r>
              <a:rPr lang="en-GB" dirty="0"/>
              <a:t>Disclose all sources of income for tax purposes</a:t>
            </a:r>
            <a:endParaRPr lang="en-US" dirty="0"/>
          </a:p>
          <a:p>
            <a:pPr lvl="0"/>
            <a:r>
              <a:rPr lang="en-GB" dirty="0"/>
              <a:t>Request/apply for TCC electronically or manually</a:t>
            </a:r>
            <a:endParaRPr lang="en-US" dirty="0"/>
          </a:p>
          <a:p>
            <a:pPr lvl="0"/>
            <a:r>
              <a:rPr lang="en-GB" dirty="0"/>
              <a:t>Attend to any issue that may arise from the application for a TCC</a:t>
            </a:r>
            <a:endParaRPr lang="en-US" dirty="0"/>
          </a:p>
          <a:p>
            <a:r>
              <a:rPr lang="en-GB" dirty="0"/>
              <a:t>Collect TCC from the Tax Authority when it is issued or print through his or her email address if it is an electronic application</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499" y="365125"/>
            <a:ext cx="1076679" cy="67345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03467" y="185737"/>
            <a:ext cx="1275644" cy="933449"/>
          </a:xfrm>
          <a:prstGeom prst="rect">
            <a:avLst/>
          </a:prstGeom>
        </p:spPr>
      </p:pic>
      <p:sp>
        <p:nvSpPr>
          <p:cNvPr id="6" name="Slide Number Placeholder 5"/>
          <p:cNvSpPr>
            <a:spLocks noGrp="1"/>
          </p:cNvSpPr>
          <p:nvPr>
            <p:ph type="sldNum" sz="quarter" idx="12"/>
          </p:nvPr>
        </p:nvSpPr>
        <p:spPr/>
        <p:txBody>
          <a:bodyPr/>
          <a:lstStyle/>
          <a:p>
            <a:fld id="{40400359-CCC9-44A7-BAAF-9AC52A978496}" type="slidenum">
              <a:rPr lang="en-US" smtClean="0"/>
              <a:t>8</a:t>
            </a:fld>
            <a:endParaRPr lang="en-US"/>
          </a:p>
        </p:txBody>
      </p:sp>
    </p:spTree>
    <p:extLst>
      <p:ext uri="{BB962C8B-B14F-4D97-AF65-F5344CB8AC3E}">
        <p14:creationId xmlns:p14="http://schemas.microsoft.com/office/powerpoint/2010/main" val="39090224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822" y="316088"/>
            <a:ext cx="8658577" cy="908755"/>
          </a:xfrm>
        </p:spPr>
        <p:txBody>
          <a:bodyPr>
            <a:normAutofit fontScale="90000"/>
          </a:bodyPr>
          <a:lstStyle/>
          <a:p>
            <a:r>
              <a:rPr lang="en-GB" sz="3600" b="1" dirty="0"/>
              <a:t>Role of Public Servants/Employers (MDAs) in Obtaining  TCC contd</a:t>
            </a:r>
            <a:r>
              <a:rPr lang="en-GB" b="1" dirty="0"/>
              <a:t>.</a:t>
            </a:r>
            <a:endParaRPr lang="en-US" dirty="0"/>
          </a:p>
        </p:txBody>
      </p:sp>
      <p:sp>
        <p:nvSpPr>
          <p:cNvPr id="3" name="Content Placeholder 2"/>
          <p:cNvSpPr>
            <a:spLocks noGrp="1"/>
          </p:cNvSpPr>
          <p:nvPr>
            <p:ph idx="1"/>
          </p:nvPr>
        </p:nvSpPr>
        <p:spPr/>
        <p:txBody>
          <a:bodyPr>
            <a:normAutofit fontScale="92500"/>
          </a:bodyPr>
          <a:lstStyle/>
          <a:p>
            <a:pPr marL="0" indent="0">
              <a:buNone/>
            </a:pPr>
            <a:r>
              <a:rPr lang="en-GB" b="1" dirty="0"/>
              <a:t>Role of Employer (MDAs) in obtaining TCC</a:t>
            </a:r>
            <a:endParaRPr lang="en-US" dirty="0"/>
          </a:p>
          <a:p>
            <a:pPr lvl="0"/>
            <a:r>
              <a:rPr lang="en-GB" dirty="0"/>
              <a:t>Submit staff nominal roll and ensure that staff register and obtain individual  TIN from the relevant Tax Authority</a:t>
            </a:r>
            <a:endParaRPr lang="en-US" dirty="0"/>
          </a:p>
          <a:p>
            <a:pPr lvl="0"/>
            <a:r>
              <a:rPr lang="en-GB" dirty="0"/>
              <a:t>Every month, deduct at source the correct amount of Pay As You Earn (PAYE) from the salary and allowances payable to an employee (Public Servant).</a:t>
            </a:r>
            <a:endParaRPr lang="en-US" dirty="0"/>
          </a:p>
          <a:p>
            <a:pPr lvl="0"/>
            <a:r>
              <a:rPr lang="en-GB" dirty="0"/>
              <a:t>Ensure that the tax deducted is remitted to the relevant Tax Authority on or before the  10</a:t>
            </a:r>
            <a:r>
              <a:rPr lang="en-GB" baseline="30000" dirty="0"/>
              <a:t>th</a:t>
            </a:r>
            <a:r>
              <a:rPr lang="en-GB" dirty="0"/>
              <a:t> day of the month following the month of payment of salary</a:t>
            </a:r>
            <a:endParaRPr lang="en-US" dirty="0"/>
          </a:p>
          <a:p>
            <a:pPr lvl="0"/>
            <a:r>
              <a:rPr lang="en-GB" dirty="0"/>
              <a:t>File employer annual Tax Returns on or before 31</a:t>
            </a:r>
            <a:r>
              <a:rPr lang="en-GB" baseline="30000" dirty="0"/>
              <a:t>st</a:t>
            </a:r>
            <a:r>
              <a:rPr lang="en-GB" dirty="0"/>
              <a:t> January of every year </a:t>
            </a:r>
            <a:endParaRPr lang="en-US" dirty="0"/>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3822" y="316089"/>
            <a:ext cx="1354667" cy="643467"/>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45422" y="316088"/>
            <a:ext cx="1442156" cy="733779"/>
          </a:xfrm>
          <a:prstGeom prst="rect">
            <a:avLst/>
          </a:prstGeom>
        </p:spPr>
      </p:pic>
      <p:sp>
        <p:nvSpPr>
          <p:cNvPr id="6" name="Slide Number Placeholder 5"/>
          <p:cNvSpPr>
            <a:spLocks noGrp="1"/>
          </p:cNvSpPr>
          <p:nvPr>
            <p:ph type="sldNum" sz="quarter" idx="12"/>
          </p:nvPr>
        </p:nvSpPr>
        <p:spPr/>
        <p:txBody>
          <a:bodyPr/>
          <a:lstStyle/>
          <a:p>
            <a:fld id="{40400359-CCC9-44A7-BAAF-9AC52A978496}" type="slidenum">
              <a:rPr lang="en-US" smtClean="0"/>
              <a:t>9</a:t>
            </a:fld>
            <a:endParaRPr lang="en-US"/>
          </a:p>
        </p:txBody>
      </p:sp>
    </p:spTree>
    <p:extLst>
      <p:ext uri="{BB962C8B-B14F-4D97-AF65-F5344CB8AC3E}">
        <p14:creationId xmlns:p14="http://schemas.microsoft.com/office/powerpoint/2010/main" val="42753710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428</TotalTime>
  <Words>1768</Words>
  <Application>Microsoft Office PowerPoint</Application>
  <PresentationFormat>Widescreen</PresentationFormat>
  <Paragraphs>240</Paragraphs>
  <Slides>18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Times New Roman</vt:lpstr>
      <vt:lpstr>Wingdings</vt:lpstr>
      <vt:lpstr>Office Theme</vt:lpstr>
      <vt:lpstr>          PRESENTATION ON </vt:lpstr>
      <vt:lpstr>                                OUTLINE </vt:lpstr>
      <vt:lpstr>                       INTRODUCTION  </vt:lpstr>
      <vt:lpstr>                Introduction Contd.</vt:lpstr>
      <vt:lpstr>                      Legal Framework</vt:lpstr>
      <vt:lpstr>       Uses of Tax Clearance Certificate (TCC)</vt:lpstr>
      <vt:lpstr>Uses of Tax Clearance Certificate (TCC) contd.</vt:lpstr>
      <vt:lpstr> Role of Public Servants/Employers (MDAs) in Obtaining TCC</vt:lpstr>
      <vt:lpstr>Role of Public Servants/Employers (MDAs) in Obtaining  TCC contd.</vt:lpstr>
      <vt:lpstr>       Role of Tax Authorities in issuing TCC</vt:lpstr>
      <vt:lpstr>SIX- YEAR STATISTICAL ANALYSIS OF TCCs ISSUED BY THE FEDERAL INLAND REVENUE SERVICE TO PUBLIC SERVANTS IN FCT, ABUJA</vt:lpstr>
      <vt:lpstr>           How to apply and obtain a TCC</vt:lpstr>
      <vt:lpstr>       How to apply and obtain a TCC contd.</vt:lpstr>
      <vt:lpstr>          Causes of Difficulties in Issuing/Obtaining TCC</vt:lpstr>
      <vt:lpstr>     Causes of Difficulty in Issuing/Obtaining TCC Contd.</vt:lpstr>
      <vt:lpstr> Measures Put In Place by the FIRS to Ease the  Issuing/obtaining of TCC </vt:lpstr>
      <vt:lpstr>      Offences and Penalties Relating to TCC. </vt:lpstr>
      <vt:lpstr>   Conclusion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DRAFT PRESENTATION ON</dc:title>
  <dc:creator>CEPHAS O. KUHWA</dc:creator>
  <cp:lastModifiedBy>ICT UNIT</cp:lastModifiedBy>
  <cp:revision>55</cp:revision>
  <cp:lastPrinted>2017-12-11T14:56:33Z</cp:lastPrinted>
  <dcterms:created xsi:type="dcterms:W3CDTF">2017-12-07T09:11:20Z</dcterms:created>
  <dcterms:modified xsi:type="dcterms:W3CDTF">2017-12-19T15:21:38Z</dcterms:modified>
</cp:coreProperties>
</file>